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16"/>
  </p:notesMasterIdLst>
  <p:sldIdLst>
    <p:sldId id="256" r:id="rId2"/>
    <p:sldId id="257" r:id="rId3"/>
    <p:sldId id="268" r:id="rId4"/>
    <p:sldId id="269" r:id="rId5"/>
    <p:sldId id="258" r:id="rId6"/>
    <p:sldId id="267" r:id="rId7"/>
    <p:sldId id="261" r:id="rId8"/>
    <p:sldId id="264" r:id="rId9"/>
    <p:sldId id="271" r:id="rId10"/>
    <p:sldId id="270" r:id="rId11"/>
    <p:sldId id="262" r:id="rId12"/>
    <p:sldId id="265" r:id="rId13"/>
    <p:sldId id="260"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746"/>
  </p:normalViewPr>
  <p:slideViewPr>
    <p:cSldViewPr snapToGrid="0">
      <p:cViewPr varScale="1">
        <p:scale>
          <a:sx n="90" d="100"/>
          <a:sy n="90" d="100"/>
        </p:scale>
        <p:origin x="23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1:17:34.3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0,'81'6,"1"-2,-19-4,10 0,9 0,1 0,-3 0,-7 0,-10 0,-8 0,-5 0,-10 0,-7 0,0 0,-4 0,1 0,-2 0,-4 0,1 0,-2 0,-2 0,-1 0,2 0,0 0,0 0,-1 0,0 0,0 0,3 0,0 0,0 0,-3 0,0 0,0 2,1 2,1-1,-2-1,-3-2,-3 0,1 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1:17:37.6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36,'55'0,"1"0,2 0,1 0,5 0,1 0,-5 0,-1 0,-6 0,-2 0,34 0,-14-3,-10 0,-8 0,-8 0,-6 1,-1-2,-4-2,-4 1,-1 1,-5 2,0 2,0 0,-3 0,-4 0,-3 0,-3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1:17:39.9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58,'70'0,"1"0,2 0,0 0,-3 0,0 0,1 0,-1 0,-5-1,2-1,9-1,-3 0,24-5,-39 4,-4-1,2-2,-4 0,-5 4,-10-1,-4 1,-5-1,-3 2,-2 0,-5 2,-5 0,-5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1:17:49.219"/>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0,'74'0,"6"0,-1 0,14 0,-43 0,0 0,47 0,-13 0,-11 0,-14 0,-8 0,-8 0,-9 0,-6 0,-4 0,-4 0,-5 0,0 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1:17:52.25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0,'84'0,"6"0,9 0,0 0,-4 0,-10 4,-7 0,-5 3,-2 1,-3-4,-6-1,-9-3,-6 0,-6 0,-4 0,-3 0,-1 0,1 0,-5 0,0 0,-5 0,-2 0,-2 0,-2 0,0 0,-1 0,0 0,0 2,-2 0,0 2,-1-2,4 2,-2-1,3 0,-6 0,3-3,-2 0,3 0,2 0,-6 0,5 0,-3 0,0 0,5 1,-8 2,5 0,-2-1,2-1,-1-1,-1 0,2 0,-4 0,7 0,-6 3,3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7CCAA-A9DE-AF46-8648-2FE88F574B5B}" type="datetimeFigureOut">
              <a:rPr lang="en-US" smtClean="0"/>
              <a:t>10/13/23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BD327-3738-7245-B2F9-B674627B1AFB}" type="slidenum">
              <a:rPr lang="en-US" smtClean="0"/>
              <a:t>‹#›</a:t>
            </a:fld>
            <a:endParaRPr lang="en-US"/>
          </a:p>
        </p:txBody>
      </p:sp>
    </p:spTree>
    <p:extLst>
      <p:ext uri="{BB962C8B-B14F-4D97-AF65-F5344CB8AC3E}">
        <p14:creationId xmlns:p14="http://schemas.microsoft.com/office/powerpoint/2010/main" val="113452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Howdy y’all, my name is Kyrie Bouressa. I am a first year Music Tech-Musicology PhD here at McGill in the Distributed Digital Music Archives and Libraries Lab, and I’ve got the pleasure of </a:t>
            </a:r>
            <a:r>
              <a:rPr lang="en-US" dirty="0" err="1"/>
              <a:t>talkin</a:t>
            </a:r>
            <a:r>
              <a:rPr lang="en-US" dirty="0"/>
              <a:t>’ all about musical instruments in wikidata, and some of the unique headaches it has given us as we, or more like I, got my feet under myself and started figuring out just what all is in wikidata, how to sort through and clean it, and locate what we might use. This is shaped in large part by my learning </a:t>
            </a:r>
            <a:r>
              <a:rPr lang="en-US" dirty="0" err="1"/>
              <a:t>WikiData</a:t>
            </a:r>
            <a:r>
              <a:rPr lang="en-US" dirty="0"/>
              <a:t> and SPARQL, which means there are some delightful errors I made in my initial learning that nonetheless revealed some great stuff both about </a:t>
            </a:r>
            <a:r>
              <a:rPr lang="en-US" dirty="0" err="1"/>
              <a:t>WikiData</a:t>
            </a:r>
            <a:r>
              <a:rPr lang="en-US" dirty="0"/>
              <a:t> and my learning SPARQL. </a:t>
            </a:r>
          </a:p>
        </p:txBody>
      </p:sp>
      <p:sp>
        <p:nvSpPr>
          <p:cNvPr id="4" name="Slide Number Placeholder 3"/>
          <p:cNvSpPr>
            <a:spLocks noGrp="1"/>
          </p:cNvSpPr>
          <p:nvPr>
            <p:ph type="sldNum" sz="quarter" idx="5"/>
          </p:nvPr>
        </p:nvSpPr>
        <p:spPr/>
        <p:txBody>
          <a:bodyPr/>
          <a:lstStyle/>
          <a:p>
            <a:fld id="{9C4BD327-3738-7245-B2F9-B674627B1AFB}" type="slidenum">
              <a:rPr lang="en-US" smtClean="0"/>
              <a:t>1</a:t>
            </a:fld>
            <a:endParaRPr lang="en-US"/>
          </a:p>
        </p:txBody>
      </p:sp>
    </p:spTree>
    <p:extLst>
      <p:ext uri="{BB962C8B-B14F-4D97-AF65-F5344CB8AC3E}">
        <p14:creationId xmlns:p14="http://schemas.microsoft.com/office/powerpoint/2010/main" val="59650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some of the firehose of information I just threw at you- these Q-ids can be created by anyone. Creators do not necessarily have a complete awareness of existing items, or how to situate items within the wikidata schema, meaning we have some 'floating' examples of </a:t>
            </a:r>
            <a:r>
              <a:rPr lang="en-US" dirty="0" err="1"/>
              <a:t>musica</a:t>
            </a:r>
            <a:r>
              <a:rPr lang="en-US" dirty="0"/>
              <a:t> instruments, families of musical instruments, and so on outside of 'main' trunk of the musical instrument tree. </a:t>
            </a:r>
          </a:p>
          <a:p>
            <a:endParaRPr lang="en-US" dirty="0"/>
          </a:p>
          <a:p>
            <a:r>
              <a:rPr lang="en-US" dirty="0"/>
              <a:t>There is something of a language bias (click)- in some of the ways we've just seen, and it struggles with dialects at times.</a:t>
            </a:r>
          </a:p>
          <a:p>
            <a:endParaRPr lang="en-US" dirty="0"/>
          </a:p>
          <a:p>
            <a:r>
              <a:rPr lang="en-US" dirty="0"/>
              <a:t> It does a very good job at correcting for regional spelling (click-click), which I poked at as shown here, where I tried to maneuver between dialects to see what I could break or get some weird returns, largely as a result of linked pages and individuals adding their languages- </a:t>
            </a:r>
          </a:p>
          <a:p>
            <a:endParaRPr lang="en-US" dirty="0"/>
          </a:p>
          <a:p>
            <a:r>
              <a:rPr lang="en-US" dirty="0"/>
              <a:t>issues arise with individual instruments being created per language, not having linked them to the musical instrument family or discovered the specific language the item was originally listed under (as we saw with the bells), and the user’s search would have populated only an empty </a:t>
            </a:r>
            <a:r>
              <a:rPr lang="en-US" dirty="0" err="1"/>
              <a:t>Qid</a:t>
            </a:r>
            <a:r>
              <a:rPr lang="en-US" dirty="0"/>
              <a:t>, which would have only further prompted a contributor to add the instrument in their language, thus creating multiple distinct items of a same instrument- and if this sounds like a familiar problem, and one which needs solving, in a centralized location where individuals could add names in their languages to an individual entry, have I got great news for you! (click)</a:t>
            </a:r>
          </a:p>
          <a:p>
            <a:endParaRPr lang="en-US" dirty="0"/>
          </a:p>
          <a:p>
            <a:r>
              <a:rPr lang="en-US" dirty="0"/>
              <a:t>What wikidata is talking to to get its information can also sometimes be a culprit- while this is immensely valuable for finding items without defined labels by looking for items with a Wikipedia page, no label, an image, and some kind of relationship to a musical instrument, what happens in some case is that Google, trying to be helpful in so many languages, will respond to a search for an instruments with what it thinks are </a:t>
            </a:r>
            <a:r>
              <a:rPr lang="en-US" dirty="0" err="1"/>
              <a:t>relvant</a:t>
            </a:r>
            <a:r>
              <a:rPr lang="en-US" dirty="0"/>
              <a:t> images, and then will link them to what it thinks the correct article will be. If you’ve ever googled something and gotten this little box (click) there are instances where this API will populate disparate images into Wikidata. This is an area of ongoing puzzlement that I’m trying to get to the root of. </a:t>
            </a:r>
          </a:p>
        </p:txBody>
      </p:sp>
      <p:sp>
        <p:nvSpPr>
          <p:cNvPr id="4" name="Slide Number Placeholder 3"/>
          <p:cNvSpPr>
            <a:spLocks noGrp="1"/>
          </p:cNvSpPr>
          <p:nvPr>
            <p:ph type="sldNum" sz="quarter" idx="5"/>
          </p:nvPr>
        </p:nvSpPr>
        <p:spPr/>
        <p:txBody>
          <a:bodyPr/>
          <a:lstStyle/>
          <a:p>
            <a:fld id="{9C4BD327-3738-7245-B2F9-B674627B1AFB}" type="slidenum">
              <a:rPr lang="en-US" smtClean="0"/>
              <a:t>11</a:t>
            </a:fld>
            <a:endParaRPr lang="en-US"/>
          </a:p>
        </p:txBody>
      </p:sp>
    </p:spTree>
    <p:extLst>
      <p:ext uri="{BB962C8B-B14F-4D97-AF65-F5344CB8AC3E}">
        <p14:creationId xmlns:p14="http://schemas.microsoft.com/office/powerpoint/2010/main" val="54829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here’s an example of paths forward and a couple of the creative ways around the Q-salad. This is </a:t>
            </a:r>
            <a:r>
              <a:rPr lang="en-US" b="0" i="0" dirty="0">
                <a:solidFill>
                  <a:srgbClr val="72777D"/>
                </a:solidFill>
                <a:effectLst/>
                <a:latin typeface="Linux Libertine"/>
              </a:rPr>
              <a:t>Q13094253, or a kendang. </a:t>
            </a:r>
            <a:r>
              <a:rPr lang="en-US" b="0" i="0" dirty="0" err="1">
                <a:solidFill>
                  <a:srgbClr val="72777D"/>
                </a:solidFill>
                <a:effectLst/>
                <a:latin typeface="Linux Libertine"/>
              </a:rPr>
              <a:t>Prioritising</a:t>
            </a:r>
            <a:r>
              <a:rPr lang="en-US" b="0" i="0" dirty="0">
                <a:solidFill>
                  <a:srgbClr val="72777D"/>
                </a:solidFill>
                <a:effectLst/>
                <a:latin typeface="Linux Libertine"/>
              </a:rPr>
              <a:t> P searches find items like this a lot faster, and produces lists which can contain information that’s not reliant on user entered data- which can also be a downside, in instances we want localized knowledge or terminology. In finding initial batches of data, however, items which were logged or pulled from existing hierarchies or databases, or contain particular identifiers- like containing an image, or a reference to an instrument- can help us find it. These P-id’s don’t always easy to know they even exist, unless you happen to have a very popular object, like a violin, which will have dozens linked. In this case, the kendang doesn't have a defined label, and suffers from the non-initial language box phenomenon (click---click)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72777D"/>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2777D"/>
                </a:solidFill>
                <a:effectLst/>
                <a:latin typeface="Linux Libertine"/>
              </a:rPr>
              <a:t>Using those earlier mentioned tools- the SQUID property finder, for example- are great launch points for finding these batches. This item, for example, can be found not through musical instrument, but through by ‘type of’ Indonesian folk instrument, as well as through an HBS search- and it was through (click) a HBS with image search which gave us this item, and within later searches, going through available identifiers with images popped it from Music </a:t>
            </a:r>
            <a:r>
              <a:rPr lang="en-US" b="0" i="0" dirty="0" err="1">
                <a:solidFill>
                  <a:srgbClr val="72777D"/>
                </a:solidFill>
                <a:effectLst/>
                <a:latin typeface="Linux Libertine"/>
              </a:rPr>
              <a:t>Brainz</a:t>
            </a:r>
            <a:r>
              <a:rPr lang="en-US" b="0" i="0" dirty="0">
                <a:solidFill>
                  <a:srgbClr val="72777D"/>
                </a:solidFill>
                <a:effectLst/>
                <a:latin typeface="Linux Libertine"/>
              </a:rPr>
              <a:t> as well. </a:t>
            </a:r>
            <a:endParaRPr lang="en-US" b="0" i="0" dirty="0">
              <a:solidFill>
                <a:srgbClr val="000000"/>
              </a:solidFill>
              <a:effectLst/>
              <a:latin typeface="Linux Libertine"/>
            </a:endParaRPr>
          </a:p>
          <a:p>
            <a:endParaRPr lang="en-US" dirty="0"/>
          </a:p>
        </p:txBody>
      </p:sp>
      <p:sp>
        <p:nvSpPr>
          <p:cNvPr id="4" name="Slide Number Placeholder 3"/>
          <p:cNvSpPr>
            <a:spLocks noGrp="1"/>
          </p:cNvSpPr>
          <p:nvPr>
            <p:ph type="sldNum" sz="quarter" idx="5"/>
          </p:nvPr>
        </p:nvSpPr>
        <p:spPr/>
        <p:txBody>
          <a:bodyPr/>
          <a:lstStyle/>
          <a:p>
            <a:fld id="{9C4BD327-3738-7245-B2F9-B674627B1AFB}" type="slidenum">
              <a:rPr lang="en-US" smtClean="0"/>
              <a:t>12</a:t>
            </a:fld>
            <a:endParaRPr lang="en-US"/>
          </a:p>
        </p:txBody>
      </p:sp>
    </p:spTree>
    <p:extLst>
      <p:ext uri="{BB962C8B-B14F-4D97-AF65-F5344CB8AC3E}">
        <p14:creationId xmlns:p14="http://schemas.microsoft.com/office/powerpoint/2010/main" val="263063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also examples of some other items which show up which weren’t expected- like the horn of </a:t>
            </a:r>
            <a:r>
              <a:rPr lang="en-US" dirty="0" err="1"/>
              <a:t>gondor</a:t>
            </a:r>
            <a:r>
              <a:rPr lang="en-US" dirty="0"/>
              <a:t>, which is indeed a blowing horn and class of wind instrument, and pops up through an HBS query. I</a:t>
            </a:r>
          </a:p>
        </p:txBody>
      </p:sp>
      <p:sp>
        <p:nvSpPr>
          <p:cNvPr id="4" name="Slide Number Placeholder 3"/>
          <p:cNvSpPr>
            <a:spLocks noGrp="1"/>
          </p:cNvSpPr>
          <p:nvPr>
            <p:ph type="sldNum" sz="quarter" idx="5"/>
          </p:nvPr>
        </p:nvSpPr>
        <p:spPr/>
        <p:txBody>
          <a:bodyPr/>
          <a:lstStyle/>
          <a:p>
            <a:fld id="{9C4BD327-3738-7245-B2F9-B674627B1AFB}" type="slidenum">
              <a:rPr lang="en-US" smtClean="0"/>
              <a:t>13</a:t>
            </a:fld>
            <a:endParaRPr lang="en-US"/>
          </a:p>
        </p:txBody>
      </p:sp>
    </p:spTree>
    <p:extLst>
      <p:ext uri="{BB962C8B-B14F-4D97-AF65-F5344CB8AC3E}">
        <p14:creationId xmlns:p14="http://schemas.microsoft.com/office/powerpoint/2010/main" val="348380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too much further though, I did want to quickly revisit some terminology that I will be using- as with anything there are acronyms aplenty here, and </a:t>
            </a:r>
            <a:r>
              <a:rPr lang="en-US" dirty="0" err="1"/>
              <a:t>WikiData</a:t>
            </a:r>
            <a:r>
              <a:rPr lang="en-US" dirty="0"/>
              <a:t> has some particular terms that are important to remember. The hierarchy we’re initially using as our springboard is that of the Hornbostel Sachs, or HBS, instrument classification hierarchy which was later revised for later instruments and items which didn’t exist in 1931- or at least not in common knowledge. A great example is the addition and expansion of terms to address the variety of ways instruments could be utilized, which could alter their classification- like corporeal or body percussion techniques such as a HAMBONE (next slide)</a:t>
            </a:r>
          </a:p>
        </p:txBody>
      </p:sp>
      <p:sp>
        <p:nvSpPr>
          <p:cNvPr id="4" name="Slide Number Placeholder 3"/>
          <p:cNvSpPr>
            <a:spLocks noGrp="1"/>
          </p:cNvSpPr>
          <p:nvPr>
            <p:ph type="sldNum" sz="quarter" idx="5"/>
          </p:nvPr>
        </p:nvSpPr>
        <p:spPr/>
        <p:txBody>
          <a:bodyPr/>
          <a:lstStyle/>
          <a:p>
            <a:fld id="{9C4BD327-3738-7245-B2F9-B674627B1AFB}" type="slidenum">
              <a:rPr lang="en-US" smtClean="0"/>
              <a:t>2</a:t>
            </a:fld>
            <a:endParaRPr lang="en-US"/>
          </a:p>
        </p:txBody>
      </p:sp>
    </p:spTree>
    <p:extLst>
      <p:ext uri="{BB962C8B-B14F-4D97-AF65-F5344CB8AC3E}">
        <p14:creationId xmlns:p14="http://schemas.microsoft.com/office/powerpoint/2010/main" val="356301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a:t>
            </a:r>
            <a:r>
              <a:rPr lang="en-US" dirty="0" err="1"/>
              <a:t>hamboning</a:t>
            </a:r>
            <a:r>
              <a:rPr lang="en-US" dirty="0"/>
              <a:t>, do pull me aside later, it’s got a really interesting history! </a:t>
            </a:r>
          </a:p>
          <a:p>
            <a:endParaRPr lang="en-US" dirty="0"/>
          </a:p>
          <a:p>
            <a:r>
              <a:rPr lang="en-US" dirty="0" err="1"/>
              <a:t>Sparql</a:t>
            </a:r>
            <a:r>
              <a:rPr lang="en-US" dirty="0"/>
              <a:t>, the query language used for retrieving data from </a:t>
            </a:r>
            <a:r>
              <a:rPr lang="en-US" dirty="0" err="1"/>
              <a:t>WikiData</a:t>
            </a:r>
            <a:r>
              <a:rPr lang="en-US" dirty="0"/>
              <a:t> is highly effective in any kind of Resource Description Framework – or RDF – like </a:t>
            </a:r>
            <a:r>
              <a:rPr lang="en-US" dirty="0" err="1"/>
              <a:t>DBPedia</a:t>
            </a:r>
            <a:r>
              <a:rPr lang="en-US" dirty="0"/>
              <a:t> and other large data projects. </a:t>
            </a:r>
          </a:p>
          <a:p>
            <a:endParaRPr lang="en-US" dirty="0"/>
          </a:p>
          <a:p>
            <a:r>
              <a:rPr lang="en-US" dirty="0"/>
              <a:t>Some of this might be review, but it’s good to have in mind as we proceed because you’re about to see- and hear- a lot of these! Qs and Ps, or entities and properties, are the identifiers through which everything in wikidata are labelled and then retrieved through queries made using SPARQL. P-ids are thoroughly vetted, and are reviewed by the fantastic wiki groups, who also evaluate if they’re too repetitive, narrow, or an existing version is already listed. Q-ids, unfortunately, are not, which means that while some really spectacular items are easily added from a large variety of languages, fields, and interests- it also means they’re a bit of a mess, which I’ll get into shortly. </a:t>
            </a:r>
          </a:p>
          <a:p>
            <a:endParaRPr lang="en-US" dirty="0"/>
          </a:p>
          <a:p>
            <a:r>
              <a:rPr lang="en-US" dirty="0"/>
              <a:t>Phrases that come up a LOT in wikidata, and when querying wikidata, are the phrases ‘instance of’ and ‘subclass of’, both of which let you refine and expand your search in a number of ways- but are immensely confusing to grapple with at first. An instance, at property-31, is a horizontal relationship: a clarinet is an instance of a woodwind instrument, and a wind instrument is part of the vertical hierarchy, a subclass of musical instrument. Does this mean all musical instruments are neatly nestled following this guidance, and that people create and connect instruments correspondingly? Absolutely not. </a:t>
            </a:r>
          </a:p>
          <a:p>
            <a:endParaRPr lang="en-US" dirty="0"/>
          </a:p>
          <a:p>
            <a:r>
              <a:rPr lang="en-US" dirty="0"/>
              <a:t>Now, these little numbers here are fantastic, but really what helps is that little asterisk: the asterisk tells the query service to look not only inside those instances and subclasses, but their neighbors- looking not only inside the ‘woodwind’ box, but down the chain into ‘single reed aerophones’ ‘edge blown flutes’ and so on (just to throw some HBs verbiage into the mix). </a:t>
            </a:r>
          </a:p>
        </p:txBody>
      </p:sp>
      <p:sp>
        <p:nvSpPr>
          <p:cNvPr id="4" name="Slide Number Placeholder 3"/>
          <p:cNvSpPr>
            <a:spLocks noGrp="1"/>
          </p:cNvSpPr>
          <p:nvPr>
            <p:ph type="sldNum" sz="quarter" idx="5"/>
          </p:nvPr>
        </p:nvSpPr>
        <p:spPr/>
        <p:txBody>
          <a:bodyPr/>
          <a:lstStyle/>
          <a:p>
            <a:fld id="{9C4BD327-3738-7245-B2F9-B674627B1AFB}" type="slidenum">
              <a:rPr lang="en-US" smtClean="0"/>
              <a:t>4</a:t>
            </a:fld>
            <a:endParaRPr lang="en-US"/>
          </a:p>
        </p:txBody>
      </p:sp>
    </p:spTree>
    <p:extLst>
      <p:ext uri="{BB962C8B-B14F-4D97-AF65-F5344CB8AC3E}">
        <p14:creationId xmlns:p14="http://schemas.microsoft.com/office/powerpoint/2010/main" val="349621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you see on this slide includes a chart- which you don’t need to know too much about, the important things it shows are the initial numbers from our first queries, a really promising 7,000-plus (CLICK), which also all show the difference it makes to query with that little asterisk (CLICK).</a:t>
            </a:r>
          </a:p>
          <a:p>
            <a:endParaRPr lang="en-US" dirty="0"/>
          </a:p>
          <a:p>
            <a:r>
              <a:rPr lang="en-US" dirty="0"/>
              <a:t>What I'm going to lead y'all through is the process through the initial queries in an attempt to get big chunks of data to start cleaning up, and as such a lot of the issues within </a:t>
            </a:r>
            <a:r>
              <a:rPr lang="en-US" dirty="0" err="1"/>
              <a:t>WikiData</a:t>
            </a:r>
            <a:r>
              <a:rPr lang="en-US" dirty="0"/>
              <a:t> were discovered. This was very much a learning process, as I met </a:t>
            </a:r>
            <a:r>
              <a:rPr lang="en-US" dirty="0" err="1"/>
              <a:t>WikiData</a:t>
            </a:r>
            <a:r>
              <a:rPr lang="en-US" dirty="0"/>
              <a:t> and got increasingly better at SPARQL, and started to figure out some of the more interesting quirks of </a:t>
            </a:r>
            <a:r>
              <a:rPr lang="en-US" dirty="0" err="1"/>
              <a:t>wikidata's</a:t>
            </a:r>
            <a:r>
              <a:rPr lang="en-US" dirty="0"/>
              <a:t> collections of musical instruments- which brought me to this initial batch of data. I initially kicked off with q-based queries- looking at musical instruments, types of musical instruments, families of musical instruments, and just about any variation you can think of. I would come to find that certain searches and modifications yielded different results- but really it's in the failure process I learned the most about </a:t>
            </a:r>
            <a:r>
              <a:rPr lang="en-US" dirty="0" err="1"/>
              <a:t>WikiData</a:t>
            </a:r>
            <a:r>
              <a:rPr lang="en-US" dirty="0"/>
              <a:t> and its contents. </a:t>
            </a:r>
          </a:p>
        </p:txBody>
      </p:sp>
      <p:sp>
        <p:nvSpPr>
          <p:cNvPr id="4" name="Slide Number Placeholder 3"/>
          <p:cNvSpPr>
            <a:spLocks noGrp="1"/>
          </p:cNvSpPr>
          <p:nvPr>
            <p:ph type="sldNum" sz="quarter" idx="5"/>
          </p:nvPr>
        </p:nvSpPr>
        <p:spPr/>
        <p:txBody>
          <a:bodyPr/>
          <a:lstStyle/>
          <a:p>
            <a:fld id="{9C4BD327-3738-7245-B2F9-B674627B1AFB}" type="slidenum">
              <a:rPr lang="en-US" smtClean="0"/>
              <a:t>5</a:t>
            </a:fld>
            <a:endParaRPr lang="en-US"/>
          </a:p>
        </p:txBody>
      </p:sp>
    </p:spTree>
    <p:extLst>
      <p:ext uri="{BB962C8B-B14F-4D97-AF65-F5344CB8AC3E}">
        <p14:creationId xmlns:p14="http://schemas.microsoft.com/office/powerpoint/2010/main" val="152938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Q-ids can be produced by anyone for essentially any purpose, there are numerous cases of unintentional duplication causing a splitting of reference and resource- a good example here is the modes situation, which as you can see (click) has three authentic and four plagal modes under Gregorian Modes and a pretty </a:t>
            </a:r>
            <a:r>
              <a:rPr lang="en-US" dirty="0" err="1"/>
              <a:t>braod</a:t>
            </a:r>
            <a:r>
              <a:rPr lang="en-US" dirty="0"/>
              <a:t> ranging variety under 'mode' overall, including 'atonality', '</a:t>
            </a:r>
            <a:r>
              <a:rPr lang="en-US" dirty="0" err="1"/>
              <a:t>ukrainian</a:t>
            </a:r>
            <a:r>
              <a:rPr lang="en-US" dirty="0"/>
              <a:t> </a:t>
            </a:r>
            <a:r>
              <a:rPr lang="en-US" dirty="0" err="1"/>
              <a:t>dorian</a:t>
            </a:r>
            <a:r>
              <a:rPr lang="en-US" dirty="0"/>
              <a:t> </a:t>
            </a:r>
            <a:r>
              <a:rPr lang="en-US" dirty="0" err="1"/>
              <a:t>scale'and</a:t>
            </a:r>
            <a:r>
              <a:rPr lang="en-US" dirty="0"/>
              <a:t> 'tonus </a:t>
            </a:r>
            <a:r>
              <a:rPr lang="en-US" dirty="0" err="1"/>
              <a:t>pregrinus</a:t>
            </a:r>
            <a:r>
              <a:rPr lang="en-US" dirty="0"/>
              <a:t>' among others. </a:t>
            </a:r>
          </a:p>
          <a:p>
            <a:endParaRPr lang="en-US" dirty="0"/>
          </a:p>
          <a:p>
            <a:r>
              <a:rPr lang="en-US" dirty="0"/>
              <a:t>Similarly, there are many, MANY examples where an item will have duplicates of itself- a very common version of this is in examples of transposing instruments. A transposing instrument is certainly still a musical instrument, but is not itself a musical instrument, which results in some misfires, as Ich mentioned in his initial slides. An example here are clarinets- a clarinet in B-flat was entered as a distinct instrument from a clarinet, and an E-flat clarinet listed distinct from both of those. </a:t>
            </a:r>
          </a:p>
        </p:txBody>
      </p:sp>
      <p:sp>
        <p:nvSpPr>
          <p:cNvPr id="4" name="Slide Number Placeholder 3"/>
          <p:cNvSpPr>
            <a:spLocks noGrp="1"/>
          </p:cNvSpPr>
          <p:nvPr>
            <p:ph type="sldNum" sz="quarter" idx="5"/>
          </p:nvPr>
        </p:nvSpPr>
        <p:spPr/>
        <p:txBody>
          <a:bodyPr/>
          <a:lstStyle/>
          <a:p>
            <a:fld id="{9C4BD327-3738-7245-B2F9-B674627B1AFB}" type="slidenum">
              <a:rPr lang="en-US" smtClean="0"/>
              <a:t>6</a:t>
            </a:fld>
            <a:endParaRPr lang="en-US"/>
          </a:p>
        </p:txBody>
      </p:sp>
    </p:spTree>
    <p:extLst>
      <p:ext uri="{BB962C8B-B14F-4D97-AF65-F5344CB8AC3E}">
        <p14:creationId xmlns:p14="http://schemas.microsoft.com/office/powerpoint/2010/main" val="304576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given the duplication risks that come with a significantly less examined and moderated entity ID, P-ids are very tempting resources for searches- they're moderated, they're nested, and they're usually fairly consistent in their placement in the hierarchy. The problem comes in finding them- unless you happen upon an instrument, like the violin, which has quite a few </a:t>
            </a:r>
            <a:r>
              <a:rPr lang="en-US" dirty="0" err="1"/>
              <a:t>entires</a:t>
            </a:r>
            <a:r>
              <a:rPr lang="en-US" dirty="0"/>
              <a:t> and references, you're not necessarily going to find all potential P-ids you </a:t>
            </a:r>
            <a:r>
              <a:rPr lang="en-US" dirty="0" err="1"/>
              <a:t>coud</a:t>
            </a:r>
            <a:r>
              <a:rPr lang="en-US" dirty="0"/>
              <a:t> use to make your search. Wikidata does, helpfully, have a list of all available property id's- it is in the many thousands long, and does not have obvious indicators to their contents. Fortunately, there are tools folks have built which contain this </a:t>
            </a:r>
            <a:r>
              <a:rPr lang="en-US" dirty="0" err="1"/>
              <a:t>enformation</a:t>
            </a:r>
            <a:r>
              <a:rPr lang="en-US" dirty="0"/>
              <a:t>, such as the squid property explorer, and the prop-explorer.</a:t>
            </a:r>
          </a:p>
          <a:p>
            <a:endParaRPr lang="en-US" dirty="0"/>
          </a:p>
          <a:p>
            <a:r>
              <a:rPr lang="en-US" dirty="0"/>
              <a:t>SQUID reveals something like this (click), and you can navigate throughout these various dropdown and jump between broader and narrower categories- as I have in read here, there are numerous examples of other collections and hierarchies which can and were used in later searches to identify items- but also, in purple, will sometimes reveal instances of a property which is used almost too broadly, or has items linked to it which aren't helpful for us- you're as likely to find a capo in here are you as a drill bit and instrument repair tools.  </a:t>
            </a:r>
          </a:p>
        </p:txBody>
      </p:sp>
      <p:sp>
        <p:nvSpPr>
          <p:cNvPr id="4" name="Slide Number Placeholder 3"/>
          <p:cNvSpPr>
            <a:spLocks noGrp="1"/>
          </p:cNvSpPr>
          <p:nvPr>
            <p:ph type="sldNum" sz="quarter" idx="5"/>
          </p:nvPr>
        </p:nvSpPr>
        <p:spPr/>
        <p:txBody>
          <a:bodyPr/>
          <a:lstStyle/>
          <a:p>
            <a:fld id="{9C4BD327-3738-7245-B2F9-B674627B1AFB}" type="slidenum">
              <a:rPr lang="en-US" smtClean="0"/>
              <a:t>7</a:t>
            </a:fld>
            <a:endParaRPr lang="en-US"/>
          </a:p>
        </p:txBody>
      </p:sp>
    </p:spTree>
    <p:extLst>
      <p:ext uri="{BB962C8B-B14F-4D97-AF65-F5344CB8AC3E}">
        <p14:creationId xmlns:p14="http://schemas.microsoft.com/office/powerpoint/2010/main" val="42571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think back to that initial 7000+ number we received, going through the data revealed some interesting clues about how people are entering information about musical instruments and otherwise connecting them. </a:t>
            </a:r>
          </a:p>
          <a:p>
            <a:endParaRPr lang="en-US" dirty="0"/>
          </a:p>
          <a:p>
            <a:r>
              <a:rPr lang="en-US" dirty="0"/>
              <a:t>Now, what you're about to see is a list from that initial query, showing the Q-id, the item-label, and and item-family from a general musical instrument query for distinct musical instruments in every category and subcategory- which revealed among other things, every part of the HBS classification system entered as its own distinct musical instrument (CLICK). Of which, I am curious, do any of y'all know the number of categories and subcategories off the top of your head? (306). </a:t>
            </a:r>
          </a:p>
          <a:p>
            <a:endParaRPr lang="en-US" dirty="0"/>
          </a:p>
          <a:p>
            <a:r>
              <a:rPr lang="en-US" dirty="0"/>
              <a:t>Now, if you recall my earlier example about the clarinet- delightfully palatable and easy to digest, it's fairly straightforward how such entries for transposing instruments came to be. </a:t>
            </a:r>
          </a:p>
          <a:p>
            <a:endParaRPr lang="en-US" dirty="0"/>
          </a:p>
          <a:p>
            <a:r>
              <a:rPr lang="en-US" dirty="0"/>
              <a:t>Unfortunately (click) the clarinet exists in many iterations and contexts, all of which were listed as unique musical instruments from one another, as you can see in the left column, identically in label, as you can see in the center here, and uniquely entered as its own instrument family, as you can see on the right. Ultimately, this becomes a problem we can filter for after some trial and error, (which the wonderful DISTINCT qualifier, unfortunately, couldn't immediately discern on my behalf).</a:t>
            </a:r>
          </a:p>
          <a:p>
            <a:endParaRPr lang="en-US" dirty="0"/>
          </a:p>
          <a:p>
            <a:r>
              <a:rPr lang="en-US" dirty="0"/>
              <a:t>The clarinet conundrum is ultimately one of a verity of entries made based on different origins- coming from score labels, band descriptions, ensemble makeups, as well as various versions of the instrument itself, transposing and otherwise. </a:t>
            </a:r>
          </a:p>
          <a:p>
            <a:endParaRPr lang="en-US" dirty="0"/>
          </a:p>
          <a:p>
            <a:r>
              <a:rPr lang="en-US" dirty="0"/>
              <a:t>Nonetheless, problem selves, let's run our adjusted query- (CLICK) The rabbit hole deepens, with 5,733 results like these here. (CLICK --- CLICK) This lone column here, was repeated initially in both columns- QID and </a:t>
            </a:r>
            <a:r>
              <a:rPr lang="en-US" dirty="0" err="1"/>
              <a:t>itemLabel</a:t>
            </a:r>
            <a:r>
              <a:rPr lang="en-US" dirty="0"/>
              <a:t> both read the same QID.  In investigating these items I picked up on a recurring theme, revealing a general, two fold issue: the first, a branch from the clarinet conundrum- identical instruments entered as their own distinct instrument. The second, a language issue. </a:t>
            </a:r>
          </a:p>
          <a:p>
            <a:endParaRPr lang="en-US" dirty="0"/>
          </a:p>
          <a:p>
            <a:r>
              <a:rPr lang="en-US" dirty="0"/>
              <a:t>For a reason I am still currently grappling with, and which I would dearly love to hear from y'all about afterwards if any of you have expertise or familiarity in this problem, </a:t>
            </a:r>
            <a:r>
              <a:rPr lang="en-US" dirty="0" err="1"/>
              <a:t>WikiData</a:t>
            </a:r>
            <a:r>
              <a:rPr lang="en-US" dirty="0"/>
              <a:t> has a language skew in its results. Even when you make open ended queries, specifying the language as broadly (a general all, or AUTO_LANGUAGE) or as narrowly as you can think (label by label: </a:t>
            </a:r>
            <a:r>
              <a:rPr lang="en-US" dirty="0" err="1"/>
              <a:t>english</a:t>
            </a:r>
            <a:r>
              <a:rPr lang="en-US" dirty="0"/>
              <a:t>, </a:t>
            </a:r>
            <a:r>
              <a:rPr lang="en-US" dirty="0" err="1"/>
              <a:t>german</a:t>
            </a:r>
            <a:r>
              <a:rPr lang="en-US" dirty="0"/>
              <a:t>, </a:t>
            </a:r>
            <a:r>
              <a:rPr lang="en-US" dirty="0" err="1"/>
              <a:t>french</a:t>
            </a:r>
            <a:r>
              <a:rPr lang="en-US" dirty="0"/>
              <a:t>), there are examples where you will end up with rows upon rows of </a:t>
            </a:r>
            <a:r>
              <a:rPr lang="en-US" dirty="0" err="1"/>
              <a:t>Qids</a:t>
            </a:r>
            <a:r>
              <a:rPr lang="en-US" dirty="0"/>
              <a:t> as labels.(SLIDE) </a:t>
            </a:r>
          </a:p>
          <a:p>
            <a:endParaRPr lang="en-US" dirty="0"/>
          </a:p>
        </p:txBody>
      </p:sp>
      <p:sp>
        <p:nvSpPr>
          <p:cNvPr id="4" name="Slide Number Placeholder 3"/>
          <p:cNvSpPr>
            <a:spLocks noGrp="1"/>
          </p:cNvSpPr>
          <p:nvPr>
            <p:ph type="sldNum" sz="quarter" idx="5"/>
          </p:nvPr>
        </p:nvSpPr>
        <p:spPr/>
        <p:txBody>
          <a:bodyPr/>
          <a:lstStyle/>
          <a:p>
            <a:fld id="{9C4BD327-3738-7245-B2F9-B674627B1AFB}" type="slidenum">
              <a:rPr lang="en-US" smtClean="0"/>
              <a:t>8</a:t>
            </a:fld>
            <a:endParaRPr lang="en-US"/>
          </a:p>
        </p:txBody>
      </p:sp>
    </p:spTree>
    <p:extLst>
      <p:ext uri="{BB962C8B-B14F-4D97-AF65-F5344CB8AC3E}">
        <p14:creationId xmlns:p14="http://schemas.microsoft.com/office/powerpoint/2010/main" val="2342402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Q-ids would remain until, as I would come to discover, the exact language code the item was created under is searched for and produced (CLICK)- which identified 5,411 of the 5,733 individually catalogued church bells in the Palissy Database (P481)  of moveable objects of French cultural heritage. </a:t>
            </a:r>
          </a:p>
          <a:p>
            <a:endParaRPr lang="en-US" dirty="0"/>
          </a:p>
          <a:p>
            <a:r>
              <a:rPr lang="en-US" dirty="0"/>
              <a:t>As you might imagine, this rather knocked some of the wind out of my sails about our spectacular haul of results with images, because yes many of these bells have some really lovely pictures. </a:t>
            </a:r>
          </a:p>
          <a:p>
            <a:endParaRPr lang="en-US" dirty="0"/>
          </a:p>
          <a:p>
            <a:endParaRPr lang="en-US" dirty="0"/>
          </a:p>
        </p:txBody>
      </p:sp>
      <p:sp>
        <p:nvSpPr>
          <p:cNvPr id="4" name="Slide Number Placeholder 3"/>
          <p:cNvSpPr>
            <a:spLocks noGrp="1"/>
          </p:cNvSpPr>
          <p:nvPr>
            <p:ph type="sldNum" sz="quarter" idx="5"/>
          </p:nvPr>
        </p:nvSpPr>
        <p:spPr/>
        <p:txBody>
          <a:bodyPr/>
          <a:lstStyle/>
          <a:p>
            <a:fld id="{9C4BD327-3738-7245-B2F9-B674627B1AFB}" type="slidenum">
              <a:rPr lang="en-US" smtClean="0"/>
              <a:t>9</a:t>
            </a:fld>
            <a:endParaRPr lang="en-US"/>
          </a:p>
        </p:txBody>
      </p:sp>
    </p:spTree>
    <p:extLst>
      <p:ext uri="{BB962C8B-B14F-4D97-AF65-F5344CB8AC3E}">
        <p14:creationId xmlns:p14="http://schemas.microsoft.com/office/powerpoint/2010/main" val="9264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language issue would expand in some interesting ways- which is half the fun, rake stepping qualities aside.(click) Some of these items would contain English labels, and would populate, and others wouldn't, but would have their </a:t>
            </a:r>
            <a:r>
              <a:rPr lang="en-US" dirty="0" err="1"/>
              <a:t>french</a:t>
            </a:r>
            <a:r>
              <a:rPr lang="en-US" dirty="0"/>
              <a:t> description in the initial language boxes- but wouldn't directly or easily give a label, even with modified browser settings or query searches. </a:t>
            </a:r>
          </a:p>
          <a:p>
            <a:endParaRPr lang="en-US" dirty="0"/>
          </a:p>
          <a:p>
            <a:r>
              <a:rPr lang="en-US" dirty="0"/>
              <a:t>These examples, however, could be located through their belonging within the 'instance of: bell' section, which traces up the hierarchy to musical instrument AND type of musical instrument (which both have their own separate Q-ids). Not all instruments are so easy to find, or even have a language in the initial language box (click-click). </a:t>
            </a:r>
          </a:p>
          <a:p>
            <a:endParaRPr lang="en-US" dirty="0"/>
          </a:p>
          <a:p>
            <a:r>
              <a:rPr lang="en-US" dirty="0"/>
              <a:t>Here is the Rabab- the name of which we know courtesy of the </a:t>
            </a:r>
            <a:r>
              <a:rPr lang="en-US" dirty="0" err="1"/>
              <a:t>wikipedia</a:t>
            </a:r>
            <a:r>
              <a:rPr lang="en-US" dirty="0"/>
              <a:t> box up in the top right, but has its actual name, pulled from those same </a:t>
            </a:r>
            <a:r>
              <a:rPr lang="en-US" dirty="0" err="1"/>
              <a:t>wikipedia</a:t>
            </a:r>
            <a:r>
              <a:rPr lang="en-US" dirty="0"/>
              <a:t> pages, hidden (click). This initial versus expanded language box issue seems to a prime trouble maker for whether some items will gain a defined label- a problem which has, from what </a:t>
            </a:r>
            <a:r>
              <a:rPr lang="en-US" dirty="0" err="1"/>
              <a:t>inestigation</a:t>
            </a:r>
            <a:r>
              <a:rPr lang="en-US" dirty="0"/>
              <a:t> I've managed to conduct, has a number of edges to it and I'm slowly coming to reckon with, and would LOVE any information any of y'all have on these kinds of language </a:t>
            </a:r>
            <a:r>
              <a:rPr lang="en-US" dirty="0" err="1"/>
              <a:t>quandries</a:t>
            </a:r>
            <a:r>
              <a:rPr lang="en-US" dirty="0"/>
              <a:t>. </a:t>
            </a:r>
          </a:p>
        </p:txBody>
      </p:sp>
      <p:sp>
        <p:nvSpPr>
          <p:cNvPr id="4" name="Slide Number Placeholder 3"/>
          <p:cNvSpPr>
            <a:spLocks noGrp="1"/>
          </p:cNvSpPr>
          <p:nvPr>
            <p:ph type="sldNum" sz="quarter" idx="5"/>
          </p:nvPr>
        </p:nvSpPr>
        <p:spPr/>
        <p:txBody>
          <a:bodyPr/>
          <a:lstStyle/>
          <a:p>
            <a:fld id="{9C4BD327-3738-7245-B2F9-B674627B1AFB}" type="slidenum">
              <a:rPr lang="en-US" smtClean="0"/>
              <a:t>10</a:t>
            </a:fld>
            <a:endParaRPr lang="en-US"/>
          </a:p>
        </p:txBody>
      </p:sp>
    </p:spTree>
    <p:extLst>
      <p:ext uri="{BB962C8B-B14F-4D97-AF65-F5344CB8AC3E}">
        <p14:creationId xmlns:p14="http://schemas.microsoft.com/office/powerpoint/2010/main" val="381071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33841-0A9A-F34C-9F20-281F76B09818}" type="datetime1">
              <a:rPr lang="en-US" smtClean="0"/>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802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6BA08-6261-0146-8C00-5BEE45EB1230}" type="datetime1">
              <a:rPr lang="en-US" smtClean="0"/>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16177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3A9AF7-0F21-2C48-8F48-36F522D5A902}" type="datetime1">
              <a:rPr lang="en-US" smtClean="0"/>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623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D67646-60F6-C44E-938B-9FEFCAF36C10}" type="datetime1">
              <a:rPr lang="en-US" smtClean="0"/>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9563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4E05DA-693D-A24D-94D5-5451463C7119}" type="datetime1">
              <a:rPr lang="en-US" smtClean="0"/>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3821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A137B8-DE10-CF42-BC74-924F835EBF92}" type="datetime1">
              <a:rPr lang="en-US" smtClean="0"/>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5843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A72AD9-469B-5B48-B299-F2DE10280708}" type="datetime1">
              <a:rPr lang="en-US" smtClean="0"/>
              <a:t>10/13/23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1079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E4EC09-6B01-6C46-AEE4-E8FFF7F1F9F4}" type="datetime1">
              <a:rPr lang="en-US" smtClean="0"/>
              <a:t>10/13/23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1631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2D7C0-BC6C-A349-A04D-C067550578CD}" type="datetime1">
              <a:rPr lang="en-US" smtClean="0"/>
              <a:t>10/13/23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2795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5A17E0-B610-9243-B7CE-E46E3E0F7E85}" type="datetime1">
              <a:rPr lang="en-US" smtClean="0"/>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841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08DBAE-0213-1949-BD79-34A6D1B7749B}" type="datetime1">
              <a:rPr lang="en-US" smtClean="0"/>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1333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4B046-F099-1D4C-96BC-DB15B6BC9FB2}" type="datetime1">
              <a:rPr lang="en-US" smtClean="0"/>
              <a:t>10/13/23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09061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customXml" Target="../ink/ink5.xml"/><Relationship Id="rId3" Type="http://schemas.openxmlformats.org/officeDocument/2006/relationships/image" Target="../media/image19.png"/><Relationship Id="rId21" Type="http://schemas.openxmlformats.org/officeDocument/2006/relationships/image" Target="../media/image29.png"/><Relationship Id="rId7" Type="http://schemas.openxmlformats.org/officeDocument/2006/relationships/image" Target="../media/image3.png"/><Relationship Id="rId12" Type="http://schemas.openxmlformats.org/officeDocument/2006/relationships/customXml" Target="../ink/ink2.xml"/><Relationship Id="rId17"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customXml" Target="../ink/ink4.xml"/><Relationship Id="rId20"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png"/><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customXml" Target="../ink/ink1.xml"/><Relationship Id="rId19"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customXml" Target="../ink/ink3.xml"/><Relationship Id="rId22"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ideo" Target="https://www.youtube.com/embed/m9kaQ3ZKPE0?start=101&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sqid.toolforge.org/#/view?id=Q34379" TargetMode="External"/><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rop-explorer.toolforge.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E2E6-DA1D-4D5C-EAC6-A989A214244C}"/>
              </a:ext>
            </a:extLst>
          </p:cNvPr>
          <p:cNvSpPr>
            <a:spLocks noGrp="1"/>
          </p:cNvSpPr>
          <p:nvPr>
            <p:ph type="ctrTitle"/>
          </p:nvPr>
        </p:nvSpPr>
        <p:spPr>
          <a:xfrm>
            <a:off x="1524003" y="1999615"/>
            <a:ext cx="9144000" cy="2764028"/>
          </a:xfrm>
        </p:spPr>
        <p:txBody>
          <a:bodyPr anchor="ctr">
            <a:normAutofit/>
          </a:bodyPr>
          <a:lstStyle/>
          <a:p>
            <a:r>
              <a:rPr lang="en-US" sz="7200"/>
              <a:t>Musical instruments in wikidata</a:t>
            </a:r>
          </a:p>
        </p:txBody>
      </p:sp>
      <p:sp>
        <p:nvSpPr>
          <p:cNvPr id="3" name="Subtitle 2">
            <a:extLst>
              <a:ext uri="{FF2B5EF4-FFF2-40B4-BE49-F238E27FC236}">
                <a16:creationId xmlns:a16="http://schemas.microsoft.com/office/drawing/2014/main" id="{4E9CE348-493D-A546-CF09-534FF3179038}"/>
              </a:ext>
            </a:extLst>
          </p:cNvPr>
          <p:cNvSpPr>
            <a:spLocks noGrp="1"/>
          </p:cNvSpPr>
          <p:nvPr>
            <p:ph type="subTitle" idx="1"/>
          </p:nvPr>
        </p:nvSpPr>
        <p:spPr>
          <a:xfrm>
            <a:off x="1443037" y="5422900"/>
            <a:ext cx="9305926" cy="933450"/>
          </a:xfrm>
        </p:spPr>
        <p:txBody>
          <a:bodyPr anchor="ctr">
            <a:normAutofit/>
          </a:bodyPr>
          <a:lstStyle/>
          <a:p>
            <a:pPr>
              <a:spcAft>
                <a:spcPts val="600"/>
              </a:spcAft>
            </a:pPr>
            <a:r>
              <a:rPr lang="en-US" sz="1800" dirty="0"/>
              <a:t>LinkedMusic Project Meeting</a:t>
            </a:r>
          </a:p>
          <a:p>
            <a:pPr>
              <a:spcAft>
                <a:spcPts val="600"/>
              </a:spcAft>
            </a:pPr>
            <a:r>
              <a:rPr lang="en-US" sz="1800" dirty="0"/>
              <a:t>Kyrie Bouressa</a:t>
            </a:r>
          </a:p>
        </p:txBody>
      </p:sp>
      <p:sp>
        <p:nvSpPr>
          <p:cNvPr id="4" name="Slide Number Placeholder 3">
            <a:extLst>
              <a:ext uri="{FF2B5EF4-FFF2-40B4-BE49-F238E27FC236}">
                <a16:creationId xmlns:a16="http://schemas.microsoft.com/office/drawing/2014/main" id="{EFCA2389-E8EB-8D17-1E31-1E1E3066C3A6}"/>
              </a:ext>
            </a:extLst>
          </p:cNvPr>
          <p:cNvSpPr>
            <a:spLocks noGrp="1"/>
          </p:cNvSpPr>
          <p:nvPr>
            <p:ph type="sldNum" sz="quarter" idx="12"/>
          </p:nvPr>
        </p:nvSpPr>
        <p:spPr>
          <a:xfrm>
            <a:off x="10489019" y="6356350"/>
            <a:ext cx="1268818" cy="365125"/>
          </a:xfrm>
        </p:spPr>
        <p:txBody>
          <a:bodyPr>
            <a:normAutofit/>
          </a:bodyPr>
          <a:lstStyle/>
          <a:p>
            <a:pPr>
              <a:spcAft>
                <a:spcPts val="600"/>
              </a:spcAft>
            </a:pPr>
            <a:fld id="{69E57DC2-970A-4B3E-BB1C-7A09969E49DF}" type="slidenum">
              <a:rPr lang="en-US">
                <a:solidFill>
                  <a:schemeClr val="tx1">
                    <a:lumMod val="50000"/>
                    <a:lumOff val="50000"/>
                  </a:schemeClr>
                </a:solidFill>
              </a:rPr>
              <a:pPr>
                <a:spcAft>
                  <a:spcPts val="600"/>
                </a:spcAft>
              </a:pPr>
              <a:t>1</a:t>
            </a:fld>
            <a:endParaRPr lang="en-US">
              <a:solidFill>
                <a:schemeClr val="tx1">
                  <a:lumMod val="50000"/>
                  <a:lumOff val="50000"/>
                </a:schemeClr>
              </a:solidFill>
            </a:endParaRPr>
          </a:p>
        </p:txBody>
      </p:sp>
      <p:grpSp>
        <p:nvGrpSpPr>
          <p:cNvPr id="6" name="Group 5">
            <a:extLst>
              <a:ext uri="{FF2B5EF4-FFF2-40B4-BE49-F238E27FC236}">
                <a16:creationId xmlns:a16="http://schemas.microsoft.com/office/drawing/2014/main" id="{3663F9C1-0805-60F1-9386-D95C88E847A1}"/>
              </a:ext>
            </a:extLst>
          </p:cNvPr>
          <p:cNvGrpSpPr/>
          <p:nvPr/>
        </p:nvGrpSpPr>
        <p:grpSpPr>
          <a:xfrm>
            <a:off x="51632" y="6446380"/>
            <a:ext cx="3143041" cy="450320"/>
            <a:chOff x="51632" y="6446380"/>
            <a:chExt cx="3143041" cy="450320"/>
          </a:xfrm>
        </p:grpSpPr>
        <p:pic>
          <p:nvPicPr>
            <p:cNvPr id="1026" name="Picture 2" descr="mcgill-university-logo-png-transparent cropped - Study Architecture ...">
              <a:extLst>
                <a:ext uri="{FF2B5EF4-FFF2-40B4-BE49-F238E27FC236}">
                  <a16:creationId xmlns:a16="http://schemas.microsoft.com/office/drawing/2014/main" id="{9636A210-C8BE-89A5-7B80-EACE2957A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kedMusic · Connecting music databases across genres and formats">
              <a:extLst>
                <a:ext uri="{FF2B5EF4-FFF2-40B4-BE49-F238E27FC236}">
                  <a16:creationId xmlns:a16="http://schemas.microsoft.com/office/drawing/2014/main" id="{94785C4D-275E-59AA-9B0F-B23F11B8F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6" descr="CMYK 0 100 90 0">
            <a:extLst>
              <a:ext uri="{FF2B5EF4-FFF2-40B4-BE49-F238E27FC236}">
                <a16:creationId xmlns:a16="http://schemas.microsoft.com/office/drawing/2014/main" id="{916493C5-CA21-1E1F-CA9E-8C68D73D87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2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6A48-7667-CAE1-A047-46B95F27331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B0424FF-929D-0316-5B66-AAEDD97DA958}"/>
              </a:ext>
            </a:extLst>
          </p:cNvPr>
          <p:cNvSpPr>
            <a:spLocks noGrp="1"/>
          </p:cNvSpPr>
          <p:nvPr>
            <p:ph type="sldNum" sz="quarter" idx="12"/>
          </p:nvPr>
        </p:nvSpPr>
        <p:spPr/>
        <p:txBody>
          <a:bodyPr/>
          <a:lstStyle/>
          <a:p>
            <a:fld id="{69E57DC2-970A-4B3E-BB1C-7A09969E49DF}" type="slidenum">
              <a:rPr lang="en-US" smtClean="0"/>
              <a:t>10</a:t>
            </a:fld>
            <a:endParaRPr lang="en-US" dirty="0"/>
          </a:p>
        </p:txBody>
      </p:sp>
      <p:grpSp>
        <p:nvGrpSpPr>
          <p:cNvPr id="4" name="Group 3">
            <a:extLst>
              <a:ext uri="{FF2B5EF4-FFF2-40B4-BE49-F238E27FC236}">
                <a16:creationId xmlns:a16="http://schemas.microsoft.com/office/drawing/2014/main" id="{1DC089B9-3035-CD1C-86C0-50E78945B2DE}"/>
              </a:ext>
            </a:extLst>
          </p:cNvPr>
          <p:cNvGrpSpPr/>
          <p:nvPr/>
        </p:nvGrpSpPr>
        <p:grpSpPr>
          <a:xfrm>
            <a:off x="116061" y="580405"/>
            <a:ext cx="6372623" cy="5958507"/>
            <a:chOff x="1228327" y="676884"/>
            <a:chExt cx="6372623" cy="5958507"/>
          </a:xfrm>
        </p:grpSpPr>
        <p:pic>
          <p:nvPicPr>
            <p:cNvPr id="5" name="Picture 4" descr="A screenshot of a computer&#10;&#10;Description automatically generated">
              <a:extLst>
                <a:ext uri="{FF2B5EF4-FFF2-40B4-BE49-F238E27FC236}">
                  <a16:creationId xmlns:a16="http://schemas.microsoft.com/office/drawing/2014/main" id="{B3ACC48F-2101-AD83-028E-260B82B15AAD}"/>
                </a:ext>
              </a:extLst>
            </p:cNvPr>
            <p:cNvPicPr>
              <a:picLocks noChangeAspect="1"/>
            </p:cNvPicPr>
            <p:nvPr/>
          </p:nvPicPr>
          <p:blipFill>
            <a:blip r:embed="rId3"/>
            <a:stretch>
              <a:fillRect/>
            </a:stretch>
          </p:blipFill>
          <p:spPr>
            <a:xfrm>
              <a:off x="1292224" y="676884"/>
              <a:ext cx="6308726" cy="282232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81B13AA6-A763-DD74-D688-E4EFE3061A14}"/>
                </a:ext>
              </a:extLst>
            </p:cNvPr>
            <p:cNvPicPr>
              <a:picLocks noChangeAspect="1"/>
            </p:cNvPicPr>
            <p:nvPr/>
          </p:nvPicPr>
          <p:blipFill>
            <a:blip r:embed="rId4"/>
            <a:stretch>
              <a:fillRect/>
            </a:stretch>
          </p:blipFill>
          <p:spPr>
            <a:xfrm>
              <a:off x="1228327" y="3740257"/>
              <a:ext cx="6372623" cy="2895134"/>
            </a:xfrm>
            <a:prstGeom prst="rect">
              <a:avLst/>
            </a:prstGeom>
          </p:spPr>
        </p:pic>
      </p:grpSp>
      <p:pic>
        <p:nvPicPr>
          <p:cNvPr id="8" name="Picture 7" descr="A screenshot of a computer&#10;&#10;Description automatically generated">
            <a:extLst>
              <a:ext uri="{FF2B5EF4-FFF2-40B4-BE49-F238E27FC236}">
                <a16:creationId xmlns:a16="http://schemas.microsoft.com/office/drawing/2014/main" id="{9EC03348-FCA4-58E2-FC1B-861729CC7FC9}"/>
              </a:ext>
            </a:extLst>
          </p:cNvPr>
          <p:cNvPicPr>
            <a:picLocks noChangeAspect="1"/>
          </p:cNvPicPr>
          <p:nvPr/>
        </p:nvPicPr>
        <p:blipFill>
          <a:blip r:embed="rId5"/>
          <a:stretch>
            <a:fillRect/>
          </a:stretch>
        </p:blipFill>
        <p:spPr>
          <a:xfrm>
            <a:off x="1916112" y="764593"/>
            <a:ext cx="8359775" cy="6951433"/>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B22A81D-EB66-EE21-4CE8-660B474D68F1}"/>
              </a:ext>
            </a:extLst>
          </p:cNvPr>
          <p:cNvPicPr>
            <a:picLocks noChangeAspect="1"/>
          </p:cNvPicPr>
          <p:nvPr/>
        </p:nvPicPr>
        <p:blipFill>
          <a:blip r:embed="rId6"/>
          <a:stretch>
            <a:fillRect/>
          </a:stretch>
        </p:blipFill>
        <p:spPr>
          <a:xfrm>
            <a:off x="652463" y="-258763"/>
            <a:ext cx="10521838" cy="4129088"/>
          </a:xfrm>
          <a:prstGeom prst="rect">
            <a:avLst/>
          </a:prstGeom>
        </p:spPr>
      </p:pic>
    </p:spTree>
    <p:extLst>
      <p:ext uri="{BB962C8B-B14F-4D97-AF65-F5344CB8AC3E}">
        <p14:creationId xmlns:p14="http://schemas.microsoft.com/office/powerpoint/2010/main" val="357360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84C1-0D7C-EC88-C87A-DDBF88AE3918}"/>
              </a:ext>
            </a:extLst>
          </p:cNvPr>
          <p:cNvSpPr>
            <a:spLocks noGrp="1"/>
          </p:cNvSpPr>
          <p:nvPr>
            <p:ph type="title"/>
          </p:nvPr>
        </p:nvSpPr>
        <p:spPr/>
        <p:txBody>
          <a:bodyPr/>
          <a:lstStyle/>
          <a:p>
            <a:r>
              <a:rPr lang="en-US" dirty="0">
                <a:solidFill>
                  <a:schemeClr val="tx1"/>
                </a:solidFill>
              </a:rPr>
              <a:t>Some problems</a:t>
            </a:r>
          </a:p>
        </p:txBody>
      </p:sp>
      <p:pic>
        <p:nvPicPr>
          <p:cNvPr id="6" name="Content Placeholder 5" descr="A screenshot of a computer&#10;&#10;Description automatically generated">
            <a:extLst>
              <a:ext uri="{FF2B5EF4-FFF2-40B4-BE49-F238E27FC236}">
                <a16:creationId xmlns:a16="http://schemas.microsoft.com/office/drawing/2014/main" id="{ACAE0846-C787-2730-0A6D-BD661ED00868}"/>
              </a:ext>
            </a:extLst>
          </p:cNvPr>
          <p:cNvPicPr>
            <a:picLocks noGrp="1" noChangeAspect="1"/>
          </p:cNvPicPr>
          <p:nvPr>
            <p:ph idx="1"/>
          </p:nvPr>
        </p:nvPicPr>
        <p:blipFill>
          <a:blip r:embed="rId3"/>
          <a:stretch>
            <a:fillRect/>
          </a:stretch>
        </p:blipFill>
        <p:spPr>
          <a:xfrm>
            <a:off x="5776119" y="688703"/>
            <a:ext cx="4572000" cy="2641600"/>
          </a:xfrm>
        </p:spPr>
      </p:pic>
      <p:sp>
        <p:nvSpPr>
          <p:cNvPr id="4" name="Text Placeholder 3">
            <a:extLst>
              <a:ext uri="{FF2B5EF4-FFF2-40B4-BE49-F238E27FC236}">
                <a16:creationId xmlns:a16="http://schemas.microsoft.com/office/drawing/2014/main" id="{AA377FD2-F22E-1A3D-B910-82C049398C91}"/>
              </a:ext>
            </a:extLst>
          </p:cNvPr>
          <p:cNvSpPr>
            <a:spLocks noGrp="1"/>
          </p:cNvSpPr>
          <p:nvPr>
            <p:ph type="body" sz="half" idx="2"/>
          </p:nvPr>
        </p:nvSpPr>
        <p:spPr/>
        <p:txBody>
          <a:bodyPr/>
          <a:lstStyle/>
          <a:p>
            <a:pPr marL="285750" indent="-285750">
              <a:buFont typeface="Wingdings" pitchFamily="2" charset="2"/>
              <a:buChar char="§"/>
            </a:pPr>
            <a:r>
              <a:rPr lang="en-US" dirty="0">
                <a:solidFill>
                  <a:schemeClr val="tx1"/>
                </a:solidFill>
              </a:rPr>
              <a:t>A language bias</a:t>
            </a:r>
          </a:p>
          <a:p>
            <a:pPr marL="285750" indent="-285750">
              <a:buFont typeface="Wingdings" pitchFamily="2" charset="2"/>
              <a:buChar char="§"/>
            </a:pPr>
            <a:r>
              <a:rPr lang="en-US" dirty="0">
                <a:solidFill>
                  <a:schemeClr val="tx1"/>
                </a:solidFill>
              </a:rPr>
              <a:t>Multiple associated images can cause duplicate entries</a:t>
            </a:r>
          </a:p>
          <a:p>
            <a:pPr marL="285750" indent="-285750">
              <a:buFont typeface="Wingdings" pitchFamily="2" charset="2"/>
              <a:buChar char="§"/>
            </a:pPr>
            <a:r>
              <a:rPr lang="en-US" dirty="0">
                <a:solidFill>
                  <a:schemeClr val="tx1"/>
                </a:solidFill>
              </a:rPr>
              <a:t>Reliant on users awareness of available material</a:t>
            </a:r>
          </a:p>
          <a:p>
            <a:pPr marL="285750" indent="-285750">
              <a:buFont typeface="Wingdings" pitchFamily="2" charset="2"/>
              <a:buChar char="§"/>
            </a:pPr>
            <a:r>
              <a:rPr lang="en-US" dirty="0">
                <a:solidFill>
                  <a:schemeClr val="tx1"/>
                </a:solidFill>
              </a:rPr>
              <a:t>Items can be pulled from </a:t>
            </a:r>
            <a:r>
              <a:rPr lang="en-US" b="1" dirty="0">
                <a:solidFill>
                  <a:schemeClr val="tx1"/>
                </a:solidFill>
              </a:rPr>
              <a:t>anywhere </a:t>
            </a:r>
            <a:endParaRPr lang="en-US" dirty="0"/>
          </a:p>
          <a:p>
            <a:pPr marL="742950" lvl="1" indent="-285750">
              <a:buFont typeface="Wingdings" pitchFamily="2" charset="2"/>
              <a:buChar char="§"/>
            </a:pPr>
            <a:r>
              <a:rPr lang="en-US" dirty="0">
                <a:solidFill>
                  <a:schemeClr val="tx1"/>
                </a:solidFill>
              </a:rPr>
              <a:t>Special shoutout to the Google Knowledge Graph API, which will populate ANY truncated google result</a:t>
            </a:r>
          </a:p>
        </p:txBody>
      </p:sp>
      <p:sp>
        <p:nvSpPr>
          <p:cNvPr id="11" name="Slide Number Placeholder 10">
            <a:extLst>
              <a:ext uri="{FF2B5EF4-FFF2-40B4-BE49-F238E27FC236}">
                <a16:creationId xmlns:a16="http://schemas.microsoft.com/office/drawing/2014/main" id="{5321DAD4-F7AF-0F0D-00AF-3AE4AD5C491A}"/>
              </a:ext>
            </a:extLst>
          </p:cNvPr>
          <p:cNvSpPr>
            <a:spLocks noGrp="1"/>
          </p:cNvSpPr>
          <p:nvPr>
            <p:ph type="sldNum" sz="quarter" idx="12"/>
          </p:nvPr>
        </p:nvSpPr>
        <p:spPr/>
        <p:txBody>
          <a:bodyPr/>
          <a:lstStyle/>
          <a:p>
            <a:fld id="{69E57DC2-970A-4B3E-BB1C-7A09969E49DF}" type="slidenum">
              <a:rPr lang="en-US" smtClean="0"/>
              <a:pPr/>
              <a:t>11</a:t>
            </a:fld>
            <a:endParaRPr lang="en-US" dirty="0"/>
          </a:p>
        </p:txBody>
      </p:sp>
      <p:pic>
        <p:nvPicPr>
          <p:cNvPr id="8" name="Picture 7" descr="A screenshot of a social media post&#10;&#10;Description automatically generated">
            <a:extLst>
              <a:ext uri="{FF2B5EF4-FFF2-40B4-BE49-F238E27FC236}">
                <a16:creationId xmlns:a16="http://schemas.microsoft.com/office/drawing/2014/main" id="{6103E3D7-F46C-2E50-1CDA-B12D238B0E99}"/>
              </a:ext>
            </a:extLst>
          </p:cNvPr>
          <p:cNvPicPr>
            <a:picLocks noChangeAspect="1"/>
          </p:cNvPicPr>
          <p:nvPr/>
        </p:nvPicPr>
        <p:blipFill>
          <a:blip r:embed="rId4"/>
          <a:stretch>
            <a:fillRect/>
          </a:stretch>
        </p:blipFill>
        <p:spPr>
          <a:xfrm>
            <a:off x="5776119" y="3694441"/>
            <a:ext cx="4597400" cy="1536700"/>
          </a:xfrm>
          <a:prstGeom prst="rect">
            <a:avLst/>
          </a:prstGeom>
        </p:spPr>
      </p:pic>
      <p:grpSp>
        <p:nvGrpSpPr>
          <p:cNvPr id="14" name="Group 13">
            <a:extLst>
              <a:ext uri="{FF2B5EF4-FFF2-40B4-BE49-F238E27FC236}">
                <a16:creationId xmlns:a16="http://schemas.microsoft.com/office/drawing/2014/main" id="{E338794A-AFBE-F3EE-FA15-A8F1FD12C131}"/>
              </a:ext>
            </a:extLst>
          </p:cNvPr>
          <p:cNvGrpSpPr/>
          <p:nvPr/>
        </p:nvGrpSpPr>
        <p:grpSpPr>
          <a:xfrm>
            <a:off x="51632" y="6446380"/>
            <a:ext cx="3143041" cy="450320"/>
            <a:chOff x="51632" y="6446380"/>
            <a:chExt cx="3143041" cy="450320"/>
          </a:xfrm>
        </p:grpSpPr>
        <p:pic>
          <p:nvPicPr>
            <p:cNvPr id="15" name="Picture 2" descr="mcgill-university-logo-png-transparent cropped - Study Architecture ...">
              <a:extLst>
                <a:ext uri="{FF2B5EF4-FFF2-40B4-BE49-F238E27FC236}">
                  <a16:creationId xmlns:a16="http://schemas.microsoft.com/office/drawing/2014/main" id="{8969F02B-E66F-1004-5F6A-34BEF040A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LinkedMusic · Connecting music databases across genres and formats">
              <a:extLst>
                <a:ext uri="{FF2B5EF4-FFF2-40B4-BE49-F238E27FC236}">
                  <a16:creationId xmlns:a16="http://schemas.microsoft.com/office/drawing/2014/main" id="{F95A96BD-975B-3B26-5634-2D1152256A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CMYK 0 100 90 0">
            <a:extLst>
              <a:ext uri="{FF2B5EF4-FFF2-40B4-BE49-F238E27FC236}">
                <a16:creationId xmlns:a16="http://schemas.microsoft.com/office/drawing/2014/main" id="{D11D9419-E687-8C28-F7B4-2BD79E2F19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0B3E792-BEF7-CD84-9FF9-1B720DF18D2C}"/>
              </a:ext>
            </a:extLst>
          </p:cNvPr>
          <p:cNvGrpSpPr/>
          <p:nvPr/>
        </p:nvGrpSpPr>
        <p:grpSpPr>
          <a:xfrm>
            <a:off x="5385823" y="0"/>
            <a:ext cx="5417115" cy="7111931"/>
            <a:chOff x="5385823" y="0"/>
            <a:chExt cx="5417115" cy="7111931"/>
          </a:xfrm>
        </p:grpSpPr>
        <p:grpSp>
          <p:nvGrpSpPr>
            <p:cNvPr id="23" name="Group 22">
              <a:extLst>
                <a:ext uri="{FF2B5EF4-FFF2-40B4-BE49-F238E27FC236}">
                  <a16:creationId xmlns:a16="http://schemas.microsoft.com/office/drawing/2014/main" id="{39AEFC1C-B90B-4781-B341-FC05F2C1934F}"/>
                </a:ext>
              </a:extLst>
            </p:cNvPr>
            <p:cNvGrpSpPr/>
            <p:nvPr/>
          </p:nvGrpSpPr>
          <p:grpSpPr>
            <a:xfrm>
              <a:off x="5385823" y="0"/>
              <a:ext cx="5417115" cy="7111931"/>
              <a:chOff x="4565085" y="23566"/>
              <a:chExt cx="5417115" cy="7111931"/>
            </a:xfrm>
          </p:grpSpPr>
          <p:pic>
            <p:nvPicPr>
              <p:cNvPr id="20" name="Picture 19" descr="A screenshot of a computer&#10;&#10;Description automatically generated">
                <a:extLst>
                  <a:ext uri="{FF2B5EF4-FFF2-40B4-BE49-F238E27FC236}">
                    <a16:creationId xmlns:a16="http://schemas.microsoft.com/office/drawing/2014/main" id="{ABACF7C8-AE25-A593-3D1C-38858090983A}"/>
                  </a:ext>
                </a:extLst>
              </p:cNvPr>
              <p:cNvPicPr>
                <a:picLocks noChangeAspect="1"/>
              </p:cNvPicPr>
              <p:nvPr/>
            </p:nvPicPr>
            <p:blipFill>
              <a:blip r:embed="rId8"/>
              <a:stretch>
                <a:fillRect/>
              </a:stretch>
            </p:blipFill>
            <p:spPr>
              <a:xfrm>
                <a:off x="4741615" y="23566"/>
                <a:ext cx="4999531" cy="3124707"/>
              </a:xfrm>
              <a:prstGeom prst="rect">
                <a:avLst/>
              </a:prstGeom>
            </p:spPr>
          </p:pic>
          <p:pic>
            <p:nvPicPr>
              <p:cNvPr id="22" name="Picture 21" descr="A screenshot of a computer&#10;&#10;Description automatically generated">
                <a:extLst>
                  <a:ext uri="{FF2B5EF4-FFF2-40B4-BE49-F238E27FC236}">
                    <a16:creationId xmlns:a16="http://schemas.microsoft.com/office/drawing/2014/main" id="{6E4383E0-01EA-0B35-9658-43796C8F4ED3}"/>
                  </a:ext>
                </a:extLst>
              </p:cNvPr>
              <p:cNvPicPr>
                <a:picLocks noChangeAspect="1"/>
              </p:cNvPicPr>
              <p:nvPr/>
            </p:nvPicPr>
            <p:blipFill>
              <a:blip r:embed="rId9"/>
              <a:stretch>
                <a:fillRect/>
              </a:stretch>
            </p:blipFill>
            <p:spPr>
              <a:xfrm>
                <a:off x="4565085" y="2725508"/>
                <a:ext cx="5417115" cy="4409989"/>
              </a:xfrm>
              <a:prstGeom prst="rect">
                <a:avLst/>
              </a:prstGeom>
            </p:spPr>
          </p:pic>
        </p:grpSp>
        <p:grpSp>
          <p:nvGrpSpPr>
            <p:cNvPr id="29" name="Group 28">
              <a:extLst>
                <a:ext uri="{FF2B5EF4-FFF2-40B4-BE49-F238E27FC236}">
                  <a16:creationId xmlns:a16="http://schemas.microsoft.com/office/drawing/2014/main" id="{7D4E6212-091F-B024-08D2-05979D44605F}"/>
                </a:ext>
              </a:extLst>
            </p:cNvPr>
            <p:cNvGrpSpPr/>
            <p:nvPr/>
          </p:nvGrpSpPr>
          <p:grpSpPr>
            <a:xfrm>
              <a:off x="5551582" y="1174050"/>
              <a:ext cx="1606680" cy="3364560"/>
              <a:chOff x="5551582" y="1174050"/>
              <a:chExt cx="1606680" cy="3364560"/>
            </a:xfrm>
          </p:grpSpPr>
          <mc:AlternateContent xmlns:mc="http://schemas.openxmlformats.org/markup-compatibility/2006">
            <mc:Choice xmlns:p14="http://schemas.microsoft.com/office/powerpoint/2010/main" Requires="p14">
              <p:contentPart p14:bwMode="auto" r:id="rId10">
                <p14:nvContentPartPr>
                  <p14:cNvPr id="24" name="Ink 23">
                    <a:extLst>
                      <a:ext uri="{FF2B5EF4-FFF2-40B4-BE49-F238E27FC236}">
                        <a16:creationId xmlns:a16="http://schemas.microsoft.com/office/drawing/2014/main" id="{971B6ABB-DCBA-737F-7A03-F6E234CA1119}"/>
                      </a:ext>
                    </a:extLst>
                  </p14:cNvPr>
                  <p14:cNvContentPartPr/>
                  <p14:nvPr/>
                </p14:nvContentPartPr>
                <p14:xfrm>
                  <a:off x="6006982" y="1174050"/>
                  <a:ext cx="535680" cy="7920"/>
                </p14:xfrm>
              </p:contentPart>
            </mc:Choice>
            <mc:Fallback>
              <p:pic>
                <p:nvPicPr>
                  <p:cNvPr id="24" name="Ink 23">
                    <a:extLst>
                      <a:ext uri="{FF2B5EF4-FFF2-40B4-BE49-F238E27FC236}">
                        <a16:creationId xmlns:a16="http://schemas.microsoft.com/office/drawing/2014/main" id="{971B6ABB-DCBA-737F-7A03-F6E234CA1119}"/>
                      </a:ext>
                    </a:extLst>
                  </p:cNvPr>
                  <p:cNvPicPr/>
                  <p:nvPr/>
                </p:nvPicPr>
                <p:blipFill>
                  <a:blip r:embed="rId11"/>
                  <a:stretch>
                    <a:fillRect/>
                  </a:stretch>
                </p:blipFill>
                <p:spPr>
                  <a:xfrm>
                    <a:off x="5952982" y="1066050"/>
                    <a:ext cx="64332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5" name="Ink 24">
                    <a:extLst>
                      <a:ext uri="{FF2B5EF4-FFF2-40B4-BE49-F238E27FC236}">
                        <a16:creationId xmlns:a16="http://schemas.microsoft.com/office/drawing/2014/main" id="{AA371AFE-0435-0ABE-2FCB-262386B85C43}"/>
                      </a:ext>
                    </a:extLst>
                  </p14:cNvPr>
                  <p14:cNvContentPartPr/>
                  <p14:nvPr/>
                </p14:nvContentPartPr>
                <p14:xfrm>
                  <a:off x="6725902" y="2284650"/>
                  <a:ext cx="432360" cy="12960"/>
                </p14:xfrm>
              </p:contentPart>
            </mc:Choice>
            <mc:Fallback>
              <p:pic>
                <p:nvPicPr>
                  <p:cNvPr id="25" name="Ink 24">
                    <a:extLst>
                      <a:ext uri="{FF2B5EF4-FFF2-40B4-BE49-F238E27FC236}">
                        <a16:creationId xmlns:a16="http://schemas.microsoft.com/office/drawing/2014/main" id="{AA371AFE-0435-0ABE-2FCB-262386B85C43}"/>
                      </a:ext>
                    </a:extLst>
                  </p:cNvPr>
                  <p:cNvPicPr/>
                  <p:nvPr/>
                </p:nvPicPr>
                <p:blipFill>
                  <a:blip r:embed="rId13"/>
                  <a:stretch>
                    <a:fillRect/>
                  </a:stretch>
                </p:blipFill>
                <p:spPr>
                  <a:xfrm>
                    <a:off x="6671902" y="2177010"/>
                    <a:ext cx="54000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6" name="Ink 25">
                    <a:extLst>
                      <a:ext uri="{FF2B5EF4-FFF2-40B4-BE49-F238E27FC236}">
                        <a16:creationId xmlns:a16="http://schemas.microsoft.com/office/drawing/2014/main" id="{3AD97954-1886-78C2-74A6-913B6264188C}"/>
                      </a:ext>
                    </a:extLst>
                  </p14:cNvPr>
                  <p14:cNvContentPartPr/>
                  <p14:nvPr/>
                </p14:nvContentPartPr>
                <p14:xfrm>
                  <a:off x="6365902" y="4517730"/>
                  <a:ext cx="503640" cy="20880"/>
                </p14:xfrm>
              </p:contentPart>
            </mc:Choice>
            <mc:Fallback>
              <p:pic>
                <p:nvPicPr>
                  <p:cNvPr id="26" name="Ink 25">
                    <a:extLst>
                      <a:ext uri="{FF2B5EF4-FFF2-40B4-BE49-F238E27FC236}">
                        <a16:creationId xmlns:a16="http://schemas.microsoft.com/office/drawing/2014/main" id="{3AD97954-1886-78C2-74A6-913B6264188C}"/>
                      </a:ext>
                    </a:extLst>
                  </p:cNvPr>
                  <p:cNvPicPr/>
                  <p:nvPr/>
                </p:nvPicPr>
                <p:blipFill>
                  <a:blip r:embed="rId15"/>
                  <a:stretch>
                    <a:fillRect/>
                  </a:stretch>
                </p:blipFill>
                <p:spPr>
                  <a:xfrm>
                    <a:off x="6311902" y="4409730"/>
                    <a:ext cx="61128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7" name="Ink 26">
                    <a:extLst>
                      <a:ext uri="{FF2B5EF4-FFF2-40B4-BE49-F238E27FC236}">
                        <a16:creationId xmlns:a16="http://schemas.microsoft.com/office/drawing/2014/main" id="{2320D6C0-9667-C1F6-25FF-5424F6D7B9C9}"/>
                      </a:ext>
                    </a:extLst>
                  </p14:cNvPr>
                  <p14:cNvContentPartPr/>
                  <p14:nvPr/>
                </p14:nvContentPartPr>
                <p14:xfrm>
                  <a:off x="5816182" y="2319570"/>
                  <a:ext cx="353520" cy="360"/>
                </p14:xfrm>
              </p:contentPart>
            </mc:Choice>
            <mc:Fallback>
              <p:pic>
                <p:nvPicPr>
                  <p:cNvPr id="27" name="Ink 26">
                    <a:extLst>
                      <a:ext uri="{FF2B5EF4-FFF2-40B4-BE49-F238E27FC236}">
                        <a16:creationId xmlns:a16="http://schemas.microsoft.com/office/drawing/2014/main" id="{2320D6C0-9667-C1F6-25FF-5424F6D7B9C9}"/>
                      </a:ext>
                    </a:extLst>
                  </p:cNvPr>
                  <p:cNvPicPr/>
                  <p:nvPr/>
                </p:nvPicPr>
                <p:blipFill>
                  <a:blip r:embed="rId17"/>
                  <a:stretch>
                    <a:fillRect/>
                  </a:stretch>
                </p:blipFill>
                <p:spPr>
                  <a:xfrm>
                    <a:off x="5762182" y="2211570"/>
                    <a:ext cx="4611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8" name="Ink 27">
                    <a:extLst>
                      <a:ext uri="{FF2B5EF4-FFF2-40B4-BE49-F238E27FC236}">
                        <a16:creationId xmlns:a16="http://schemas.microsoft.com/office/drawing/2014/main" id="{BAEA6FB2-BAB6-9D30-2FFC-4FAD9562211E}"/>
                      </a:ext>
                    </a:extLst>
                  </p14:cNvPr>
                  <p14:cNvContentPartPr/>
                  <p14:nvPr/>
                </p14:nvContentPartPr>
                <p14:xfrm>
                  <a:off x="5551582" y="3212010"/>
                  <a:ext cx="657000" cy="25560"/>
                </p14:xfrm>
              </p:contentPart>
            </mc:Choice>
            <mc:Fallback>
              <p:pic>
                <p:nvPicPr>
                  <p:cNvPr id="28" name="Ink 27">
                    <a:extLst>
                      <a:ext uri="{FF2B5EF4-FFF2-40B4-BE49-F238E27FC236}">
                        <a16:creationId xmlns:a16="http://schemas.microsoft.com/office/drawing/2014/main" id="{BAEA6FB2-BAB6-9D30-2FFC-4FAD9562211E}"/>
                      </a:ext>
                    </a:extLst>
                  </p:cNvPr>
                  <p:cNvPicPr/>
                  <p:nvPr/>
                </p:nvPicPr>
                <p:blipFill>
                  <a:blip r:embed="rId19"/>
                  <a:stretch>
                    <a:fillRect/>
                  </a:stretch>
                </p:blipFill>
                <p:spPr>
                  <a:xfrm>
                    <a:off x="5497942" y="3104010"/>
                    <a:ext cx="764640" cy="241200"/>
                  </a:xfrm>
                  <a:prstGeom prst="rect">
                    <a:avLst/>
                  </a:prstGeom>
                </p:spPr>
              </p:pic>
            </mc:Fallback>
          </mc:AlternateContent>
        </p:grpSp>
      </p:grpSp>
      <p:pic>
        <p:nvPicPr>
          <p:cNvPr id="34" name="Picture 33" descr="A screenshot of a phone&#10;&#10;Description automatically generated">
            <a:extLst>
              <a:ext uri="{FF2B5EF4-FFF2-40B4-BE49-F238E27FC236}">
                <a16:creationId xmlns:a16="http://schemas.microsoft.com/office/drawing/2014/main" id="{035C31AA-F513-838A-53AF-0F7C1D70AA40}"/>
              </a:ext>
            </a:extLst>
          </p:cNvPr>
          <p:cNvPicPr>
            <a:picLocks noChangeAspect="1"/>
          </p:cNvPicPr>
          <p:nvPr/>
        </p:nvPicPr>
        <p:blipFill>
          <a:blip r:embed="rId20"/>
          <a:stretch>
            <a:fillRect/>
          </a:stretch>
        </p:blipFill>
        <p:spPr>
          <a:xfrm>
            <a:off x="5080511" y="1835127"/>
            <a:ext cx="6027738" cy="3187746"/>
          </a:xfrm>
          <a:prstGeom prst="rect">
            <a:avLst/>
          </a:prstGeom>
        </p:spPr>
      </p:pic>
      <p:grpSp>
        <p:nvGrpSpPr>
          <p:cNvPr id="42" name="Group 41">
            <a:extLst>
              <a:ext uri="{FF2B5EF4-FFF2-40B4-BE49-F238E27FC236}">
                <a16:creationId xmlns:a16="http://schemas.microsoft.com/office/drawing/2014/main" id="{3CE976DD-7381-4738-AA15-EB1E7978DC2E}"/>
              </a:ext>
            </a:extLst>
          </p:cNvPr>
          <p:cNvGrpSpPr/>
          <p:nvPr/>
        </p:nvGrpSpPr>
        <p:grpSpPr>
          <a:xfrm>
            <a:off x="4768250" y="3120525"/>
            <a:ext cx="6861487" cy="2072518"/>
            <a:chOff x="4768250" y="3120525"/>
            <a:chExt cx="6861487" cy="2072518"/>
          </a:xfrm>
        </p:grpSpPr>
        <p:grpSp>
          <p:nvGrpSpPr>
            <p:cNvPr id="39" name="Group 38">
              <a:extLst>
                <a:ext uri="{FF2B5EF4-FFF2-40B4-BE49-F238E27FC236}">
                  <a16:creationId xmlns:a16="http://schemas.microsoft.com/office/drawing/2014/main" id="{65A7C9D8-14D6-BEB2-893D-FF47A5102B66}"/>
                </a:ext>
              </a:extLst>
            </p:cNvPr>
            <p:cNvGrpSpPr/>
            <p:nvPr/>
          </p:nvGrpSpPr>
          <p:grpSpPr>
            <a:xfrm>
              <a:off x="4768250" y="3120525"/>
              <a:ext cx="6861487" cy="1179616"/>
              <a:chOff x="4768250" y="3120525"/>
              <a:chExt cx="6861487" cy="1179616"/>
            </a:xfrm>
          </p:grpSpPr>
          <p:pic>
            <p:nvPicPr>
              <p:cNvPr id="36" name="Picture 35" descr="A close up of a number&#10;&#10;Description automatically generated">
                <a:extLst>
                  <a:ext uri="{FF2B5EF4-FFF2-40B4-BE49-F238E27FC236}">
                    <a16:creationId xmlns:a16="http://schemas.microsoft.com/office/drawing/2014/main" id="{68AF5F58-7E5A-042B-6553-0FD48961BFB0}"/>
                  </a:ext>
                </a:extLst>
              </p:cNvPr>
              <p:cNvPicPr>
                <a:picLocks noChangeAspect="1"/>
              </p:cNvPicPr>
              <p:nvPr/>
            </p:nvPicPr>
            <p:blipFill>
              <a:blip r:embed="rId21"/>
              <a:stretch>
                <a:fillRect/>
              </a:stretch>
            </p:blipFill>
            <p:spPr>
              <a:xfrm>
                <a:off x="4768250" y="3230287"/>
                <a:ext cx="3212658" cy="830860"/>
              </a:xfrm>
              <a:prstGeom prst="rect">
                <a:avLst/>
              </a:prstGeom>
            </p:spPr>
          </p:pic>
          <p:pic>
            <p:nvPicPr>
              <p:cNvPr id="38" name="Picture 37" descr="A close-up of a text&#10;&#10;Description automatically generated">
                <a:extLst>
                  <a:ext uri="{FF2B5EF4-FFF2-40B4-BE49-F238E27FC236}">
                    <a16:creationId xmlns:a16="http://schemas.microsoft.com/office/drawing/2014/main" id="{855FAC4E-1BAC-55FB-991F-EB0B98E36EDE}"/>
                  </a:ext>
                </a:extLst>
              </p:cNvPr>
              <p:cNvPicPr>
                <a:picLocks noChangeAspect="1"/>
              </p:cNvPicPr>
              <p:nvPr/>
            </p:nvPicPr>
            <p:blipFill>
              <a:blip r:embed="rId22"/>
              <a:stretch>
                <a:fillRect/>
              </a:stretch>
            </p:blipFill>
            <p:spPr>
              <a:xfrm>
                <a:off x="8062118" y="3120525"/>
                <a:ext cx="3567619" cy="1179616"/>
              </a:xfrm>
              <a:prstGeom prst="rect">
                <a:avLst/>
              </a:prstGeom>
            </p:spPr>
          </p:pic>
        </p:grpSp>
        <p:pic>
          <p:nvPicPr>
            <p:cNvPr id="41" name="Picture 40" descr="A close-up of a screen&#10;&#10;Description automatically generated">
              <a:extLst>
                <a:ext uri="{FF2B5EF4-FFF2-40B4-BE49-F238E27FC236}">
                  <a16:creationId xmlns:a16="http://schemas.microsoft.com/office/drawing/2014/main" id="{08F8F2DC-6042-A239-ED07-1DCDECA519C3}"/>
                </a:ext>
              </a:extLst>
            </p:cNvPr>
            <p:cNvPicPr>
              <a:picLocks noChangeAspect="1"/>
            </p:cNvPicPr>
            <p:nvPr/>
          </p:nvPicPr>
          <p:blipFill>
            <a:blip r:embed="rId23"/>
            <a:stretch>
              <a:fillRect/>
            </a:stretch>
          </p:blipFill>
          <p:spPr>
            <a:xfrm>
              <a:off x="5816182" y="4230817"/>
              <a:ext cx="4135524" cy="962226"/>
            </a:xfrm>
            <a:prstGeom prst="rect">
              <a:avLst/>
            </a:prstGeom>
          </p:spPr>
        </p:pic>
      </p:grpSp>
    </p:spTree>
    <p:extLst>
      <p:ext uri="{BB962C8B-B14F-4D97-AF65-F5344CB8AC3E}">
        <p14:creationId xmlns:p14="http://schemas.microsoft.com/office/powerpoint/2010/main" val="165322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7623F44-6D5C-BE45-A339-CCFEBA36330D}"/>
              </a:ext>
            </a:extLst>
          </p:cNvPr>
          <p:cNvPicPr>
            <a:picLocks noChangeAspect="1"/>
          </p:cNvPicPr>
          <p:nvPr/>
        </p:nvPicPr>
        <p:blipFill>
          <a:blip r:embed="rId3"/>
          <a:stretch>
            <a:fillRect/>
          </a:stretch>
        </p:blipFill>
        <p:spPr>
          <a:xfrm>
            <a:off x="2806959" y="-6030"/>
            <a:ext cx="6578084" cy="687006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8CCEDE8-620E-1996-28B6-4954056ACF37}"/>
              </a:ext>
            </a:extLst>
          </p:cNvPr>
          <p:cNvPicPr>
            <a:picLocks noChangeAspect="1"/>
          </p:cNvPicPr>
          <p:nvPr/>
        </p:nvPicPr>
        <p:blipFill>
          <a:blip r:embed="rId4"/>
          <a:stretch>
            <a:fillRect/>
          </a:stretch>
        </p:blipFill>
        <p:spPr>
          <a:xfrm>
            <a:off x="2367487" y="214227"/>
            <a:ext cx="7880509" cy="348773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116DBB46-0B6B-6E55-64CC-1F9A512FAB94}"/>
              </a:ext>
            </a:extLst>
          </p:cNvPr>
          <p:cNvPicPr>
            <a:picLocks noChangeAspect="1"/>
          </p:cNvPicPr>
          <p:nvPr/>
        </p:nvPicPr>
        <p:blipFill>
          <a:blip r:embed="rId5"/>
          <a:stretch>
            <a:fillRect/>
          </a:stretch>
        </p:blipFill>
        <p:spPr>
          <a:xfrm>
            <a:off x="2367487" y="193177"/>
            <a:ext cx="7717893" cy="4774629"/>
          </a:xfrm>
          <a:prstGeom prst="rect">
            <a:avLst/>
          </a:prstGeom>
        </p:spPr>
      </p:pic>
      <p:sp>
        <p:nvSpPr>
          <p:cNvPr id="17" name="Slide Number Placeholder 16">
            <a:extLst>
              <a:ext uri="{FF2B5EF4-FFF2-40B4-BE49-F238E27FC236}">
                <a16:creationId xmlns:a16="http://schemas.microsoft.com/office/drawing/2014/main" id="{A881CEF5-849D-22DF-E557-82A9D3B9F75F}"/>
              </a:ext>
            </a:extLst>
          </p:cNvPr>
          <p:cNvSpPr>
            <a:spLocks noGrp="1"/>
          </p:cNvSpPr>
          <p:nvPr>
            <p:ph type="sldNum" sz="quarter" idx="12"/>
          </p:nvPr>
        </p:nvSpPr>
        <p:spPr/>
        <p:txBody>
          <a:bodyPr/>
          <a:lstStyle/>
          <a:p>
            <a:fld id="{69E57DC2-970A-4B3E-BB1C-7A09969E49DF}" type="slidenum">
              <a:rPr lang="en-US" smtClean="0"/>
              <a:t>12</a:t>
            </a:fld>
            <a:endParaRPr lang="en-US" dirty="0"/>
          </a:p>
        </p:txBody>
      </p:sp>
      <p:grpSp>
        <p:nvGrpSpPr>
          <p:cNvPr id="18" name="Group 17">
            <a:extLst>
              <a:ext uri="{FF2B5EF4-FFF2-40B4-BE49-F238E27FC236}">
                <a16:creationId xmlns:a16="http://schemas.microsoft.com/office/drawing/2014/main" id="{78D461ED-2F73-8512-E8BB-AC8F1F8F14A6}"/>
              </a:ext>
            </a:extLst>
          </p:cNvPr>
          <p:cNvGrpSpPr/>
          <p:nvPr/>
        </p:nvGrpSpPr>
        <p:grpSpPr>
          <a:xfrm>
            <a:off x="51632" y="6446380"/>
            <a:ext cx="3143041" cy="450320"/>
            <a:chOff x="51632" y="6446380"/>
            <a:chExt cx="3143041" cy="450320"/>
          </a:xfrm>
        </p:grpSpPr>
        <p:pic>
          <p:nvPicPr>
            <p:cNvPr id="19" name="Picture 2" descr="mcgill-university-logo-png-transparent cropped - Study Architecture ...">
              <a:extLst>
                <a:ext uri="{FF2B5EF4-FFF2-40B4-BE49-F238E27FC236}">
                  <a16:creationId xmlns:a16="http://schemas.microsoft.com/office/drawing/2014/main" id="{59D0FF8B-F6B1-F1D9-6880-F5103D5DA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LinkedMusic · Connecting music databases across genres and formats">
              <a:extLst>
                <a:ext uri="{FF2B5EF4-FFF2-40B4-BE49-F238E27FC236}">
                  <a16:creationId xmlns:a16="http://schemas.microsoft.com/office/drawing/2014/main" id="{C173109B-58E1-D507-CAE9-88D50B008E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6" descr="CMYK 0 100 90 0">
            <a:extLst>
              <a:ext uri="{FF2B5EF4-FFF2-40B4-BE49-F238E27FC236}">
                <a16:creationId xmlns:a16="http://schemas.microsoft.com/office/drawing/2014/main" id="{73E2709A-BE8D-FE76-9E82-C65185BFB4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6C2AA60-6687-6C9D-8537-AE1CC9DEC630}"/>
              </a:ext>
            </a:extLst>
          </p:cNvPr>
          <p:cNvGrpSpPr/>
          <p:nvPr/>
        </p:nvGrpSpPr>
        <p:grpSpPr>
          <a:xfrm>
            <a:off x="2902594" y="162663"/>
            <a:ext cx="5817799" cy="6896159"/>
            <a:chOff x="2902594" y="162663"/>
            <a:chExt cx="5817799" cy="6896159"/>
          </a:xfrm>
        </p:grpSpPr>
        <p:pic>
          <p:nvPicPr>
            <p:cNvPr id="24" name="Picture 23" descr="A screenshot of a computer&#10;&#10;Description automatically generated">
              <a:extLst>
                <a:ext uri="{FF2B5EF4-FFF2-40B4-BE49-F238E27FC236}">
                  <a16:creationId xmlns:a16="http://schemas.microsoft.com/office/drawing/2014/main" id="{DD6DEB64-83BB-AB95-7CF7-C27D94261735}"/>
                </a:ext>
              </a:extLst>
            </p:cNvPr>
            <p:cNvPicPr>
              <a:picLocks noChangeAspect="1"/>
            </p:cNvPicPr>
            <p:nvPr/>
          </p:nvPicPr>
          <p:blipFill>
            <a:blip r:embed="rId9"/>
            <a:stretch>
              <a:fillRect/>
            </a:stretch>
          </p:blipFill>
          <p:spPr>
            <a:xfrm>
              <a:off x="2936384" y="173985"/>
              <a:ext cx="5784009" cy="6884837"/>
            </a:xfrm>
            <a:prstGeom prst="rect">
              <a:avLst/>
            </a:prstGeom>
          </p:spPr>
        </p:pic>
        <p:sp>
          <p:nvSpPr>
            <p:cNvPr id="25" name="Oval 24">
              <a:extLst>
                <a:ext uri="{FF2B5EF4-FFF2-40B4-BE49-F238E27FC236}">
                  <a16:creationId xmlns:a16="http://schemas.microsoft.com/office/drawing/2014/main" id="{B84F6BC3-C86F-46BE-9AA3-098A2C1741E7}"/>
                </a:ext>
              </a:extLst>
            </p:cNvPr>
            <p:cNvSpPr/>
            <p:nvPr/>
          </p:nvSpPr>
          <p:spPr>
            <a:xfrm>
              <a:off x="2902594" y="162663"/>
              <a:ext cx="683569" cy="338159"/>
            </a:xfrm>
            <a:prstGeom prst="ellipse">
              <a:avLst/>
            </a:prstGeom>
            <a:noFill/>
            <a:ln>
              <a:solidFill>
                <a:srgbClr val="FF0000"/>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9F8A392-81B5-03BD-0DF3-D285FBF0F8E6}"/>
                </a:ext>
              </a:extLst>
            </p:cNvPr>
            <p:cNvSpPr/>
            <p:nvPr/>
          </p:nvSpPr>
          <p:spPr>
            <a:xfrm>
              <a:off x="2936384" y="5981094"/>
              <a:ext cx="1382090" cy="542925"/>
            </a:xfrm>
            <a:prstGeom prst="ellipse">
              <a:avLst/>
            </a:prstGeom>
            <a:noFill/>
            <a:ln>
              <a:solidFill>
                <a:srgbClr val="FF0000"/>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84B78E1-CDB3-0ACE-8129-61242380ADFE}"/>
                </a:ext>
              </a:extLst>
            </p:cNvPr>
            <p:cNvSpPr/>
            <p:nvPr/>
          </p:nvSpPr>
          <p:spPr>
            <a:xfrm>
              <a:off x="2902594" y="3472232"/>
              <a:ext cx="1077290" cy="542925"/>
            </a:xfrm>
            <a:prstGeom prst="ellipse">
              <a:avLst/>
            </a:prstGeom>
            <a:noFill/>
            <a:ln>
              <a:solidFill>
                <a:srgbClr val="FF0000"/>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407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2D78-E869-EA7B-CEE8-889273C9D016}"/>
              </a:ext>
            </a:extLst>
          </p:cNvPr>
          <p:cNvSpPr>
            <a:spLocks noGrp="1"/>
          </p:cNvSpPr>
          <p:nvPr>
            <p:ph type="title"/>
          </p:nvPr>
        </p:nvSpPr>
        <p:spPr/>
        <p:txBody>
          <a:bodyPr/>
          <a:lstStyle/>
          <a:p>
            <a:r>
              <a:rPr lang="en-US" dirty="0">
                <a:solidFill>
                  <a:schemeClr val="tx1"/>
                </a:solidFill>
              </a:rPr>
              <a:t>Notes</a:t>
            </a:r>
          </a:p>
        </p:txBody>
      </p:sp>
      <p:pic>
        <p:nvPicPr>
          <p:cNvPr id="20" name="Content Placeholder 19" descr="A screenshot of a computer&#10;&#10;Description automatically generated">
            <a:extLst>
              <a:ext uri="{FF2B5EF4-FFF2-40B4-BE49-F238E27FC236}">
                <a16:creationId xmlns:a16="http://schemas.microsoft.com/office/drawing/2014/main" id="{5E396AF8-6011-3D0A-F176-EC6EDA2634EF}"/>
              </a:ext>
            </a:extLst>
          </p:cNvPr>
          <p:cNvPicPr>
            <a:picLocks noGrp="1" noChangeAspect="1"/>
          </p:cNvPicPr>
          <p:nvPr>
            <p:ph sz="half" idx="1"/>
          </p:nvPr>
        </p:nvPicPr>
        <p:blipFill>
          <a:blip r:embed="rId3"/>
          <a:stretch>
            <a:fillRect/>
          </a:stretch>
        </p:blipFill>
        <p:spPr>
          <a:xfrm>
            <a:off x="443554" y="1484757"/>
            <a:ext cx="5652446" cy="3072956"/>
          </a:xfrm>
        </p:spPr>
      </p:pic>
      <p:sp>
        <p:nvSpPr>
          <p:cNvPr id="4" name="Text Placeholder 3">
            <a:extLst>
              <a:ext uri="{FF2B5EF4-FFF2-40B4-BE49-F238E27FC236}">
                <a16:creationId xmlns:a16="http://schemas.microsoft.com/office/drawing/2014/main" id="{F2DAE592-AC5E-F817-3497-DFD07C98AC2A}"/>
              </a:ext>
            </a:extLst>
          </p:cNvPr>
          <p:cNvSpPr>
            <a:spLocks noGrp="1"/>
          </p:cNvSpPr>
          <p:nvPr>
            <p:ph sz="half" idx="2"/>
          </p:nvPr>
        </p:nvSpPr>
        <p:spPr/>
        <p:txBody>
          <a:bodyPr/>
          <a:lstStyle/>
          <a:p>
            <a:r>
              <a:rPr lang="en-US" dirty="0">
                <a:solidFill>
                  <a:schemeClr val="tx1"/>
                </a:solidFill>
              </a:rPr>
              <a:t>Fictional instruments are still instruments!</a:t>
            </a:r>
          </a:p>
          <a:p>
            <a:r>
              <a:rPr lang="en-US" dirty="0">
                <a:solidFill>
                  <a:schemeClr val="tx1"/>
                </a:solidFill>
              </a:rPr>
              <a:t>Lack of vetting of Q-id’s impacts searches</a:t>
            </a:r>
          </a:p>
          <a:p>
            <a:r>
              <a:rPr lang="en-US" dirty="0">
                <a:solidFill>
                  <a:schemeClr val="tx1"/>
                </a:solidFill>
              </a:rPr>
              <a:t>“Umbrella” issues</a:t>
            </a:r>
          </a:p>
        </p:txBody>
      </p:sp>
      <p:sp>
        <p:nvSpPr>
          <p:cNvPr id="5" name="Slide Number Placeholder 4">
            <a:extLst>
              <a:ext uri="{FF2B5EF4-FFF2-40B4-BE49-F238E27FC236}">
                <a16:creationId xmlns:a16="http://schemas.microsoft.com/office/drawing/2014/main" id="{2778FC30-5DFC-C681-EEA0-67811074B578}"/>
              </a:ext>
            </a:extLst>
          </p:cNvPr>
          <p:cNvSpPr>
            <a:spLocks noGrp="1"/>
          </p:cNvSpPr>
          <p:nvPr>
            <p:ph type="sldNum" sz="quarter" idx="12"/>
          </p:nvPr>
        </p:nvSpPr>
        <p:spPr/>
        <p:txBody>
          <a:bodyPr/>
          <a:lstStyle/>
          <a:p>
            <a:fld id="{69E57DC2-970A-4B3E-BB1C-7A09969E49DF}" type="slidenum">
              <a:rPr lang="en-US" smtClean="0"/>
              <a:pPr/>
              <a:t>13</a:t>
            </a:fld>
            <a:endParaRPr lang="en-US" dirty="0"/>
          </a:p>
        </p:txBody>
      </p:sp>
      <p:grpSp>
        <p:nvGrpSpPr>
          <p:cNvPr id="21" name="Group 20">
            <a:extLst>
              <a:ext uri="{FF2B5EF4-FFF2-40B4-BE49-F238E27FC236}">
                <a16:creationId xmlns:a16="http://schemas.microsoft.com/office/drawing/2014/main" id="{15E04E38-8803-09AD-A033-D3226569B151}"/>
              </a:ext>
            </a:extLst>
          </p:cNvPr>
          <p:cNvGrpSpPr/>
          <p:nvPr/>
        </p:nvGrpSpPr>
        <p:grpSpPr>
          <a:xfrm>
            <a:off x="51632" y="6446380"/>
            <a:ext cx="3143041" cy="450320"/>
            <a:chOff x="51632" y="6446380"/>
            <a:chExt cx="3143041" cy="450320"/>
          </a:xfrm>
        </p:grpSpPr>
        <p:pic>
          <p:nvPicPr>
            <p:cNvPr id="22" name="Picture 2" descr="mcgill-university-logo-png-transparent cropped - Study Architecture ...">
              <a:extLst>
                <a:ext uri="{FF2B5EF4-FFF2-40B4-BE49-F238E27FC236}">
                  <a16:creationId xmlns:a16="http://schemas.microsoft.com/office/drawing/2014/main" id="{BCA43EB4-373D-21FF-215D-BD3B921DC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LinkedMusic · Connecting music databases across genres and formats">
              <a:extLst>
                <a:ext uri="{FF2B5EF4-FFF2-40B4-BE49-F238E27FC236}">
                  <a16:creationId xmlns:a16="http://schemas.microsoft.com/office/drawing/2014/main" id="{1B4308E1-9716-0137-DD9F-9AD9F2A49E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6" descr="CMYK 0 100 90 0">
            <a:extLst>
              <a:ext uri="{FF2B5EF4-FFF2-40B4-BE49-F238E27FC236}">
                <a16:creationId xmlns:a16="http://schemas.microsoft.com/office/drawing/2014/main" id="{D950B5CE-8546-72C7-7A54-A25E4A89EA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962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F724-619B-B188-8296-C83489BDFB64}"/>
              </a:ext>
            </a:extLst>
          </p:cNvPr>
          <p:cNvSpPr>
            <a:spLocks noGrp="1"/>
          </p:cNvSpPr>
          <p:nvPr>
            <p:ph type="ctrTitle"/>
          </p:nvPr>
        </p:nvSpPr>
        <p:spPr>
          <a:xfrm>
            <a:off x="1524000" y="1974553"/>
            <a:ext cx="9144000" cy="2387600"/>
          </a:xfrm>
        </p:spPr>
        <p:txBody>
          <a:bodyPr/>
          <a:lstStyle/>
          <a:p>
            <a:r>
              <a:rPr lang="en-US" dirty="0">
                <a:solidFill>
                  <a:schemeClr val="tx1"/>
                </a:solidFill>
              </a:rPr>
              <a:t>Thank you!</a:t>
            </a:r>
          </a:p>
        </p:txBody>
      </p:sp>
      <p:sp>
        <p:nvSpPr>
          <p:cNvPr id="4" name="Slide Number Placeholder 3">
            <a:extLst>
              <a:ext uri="{FF2B5EF4-FFF2-40B4-BE49-F238E27FC236}">
                <a16:creationId xmlns:a16="http://schemas.microsoft.com/office/drawing/2014/main" id="{3B6117E2-6793-C0A4-6EE5-F23CB3CF0D4F}"/>
              </a:ext>
            </a:extLst>
          </p:cNvPr>
          <p:cNvSpPr>
            <a:spLocks noGrp="1"/>
          </p:cNvSpPr>
          <p:nvPr>
            <p:ph type="sldNum" sz="quarter" idx="12"/>
          </p:nvPr>
        </p:nvSpPr>
        <p:spPr/>
        <p:txBody>
          <a:bodyPr/>
          <a:lstStyle/>
          <a:p>
            <a:fld id="{69E57DC2-970A-4B3E-BB1C-7A09969E49DF}" type="slidenum">
              <a:rPr lang="en-US" smtClean="0"/>
              <a:pPr/>
              <a:t>14</a:t>
            </a:fld>
            <a:endParaRPr lang="en-US" dirty="0"/>
          </a:p>
        </p:txBody>
      </p:sp>
      <p:grpSp>
        <p:nvGrpSpPr>
          <p:cNvPr id="5" name="Group 4">
            <a:extLst>
              <a:ext uri="{FF2B5EF4-FFF2-40B4-BE49-F238E27FC236}">
                <a16:creationId xmlns:a16="http://schemas.microsoft.com/office/drawing/2014/main" id="{B55565ED-1845-3BA9-C79C-22AC952764D4}"/>
              </a:ext>
            </a:extLst>
          </p:cNvPr>
          <p:cNvGrpSpPr/>
          <p:nvPr/>
        </p:nvGrpSpPr>
        <p:grpSpPr>
          <a:xfrm>
            <a:off x="51632" y="6446380"/>
            <a:ext cx="3143041" cy="450320"/>
            <a:chOff x="51632" y="6446380"/>
            <a:chExt cx="3143041" cy="450320"/>
          </a:xfrm>
        </p:grpSpPr>
        <p:pic>
          <p:nvPicPr>
            <p:cNvPr id="6" name="Picture 2" descr="mcgill-university-logo-png-transparent cropped - Study Architecture ...">
              <a:extLst>
                <a:ext uri="{FF2B5EF4-FFF2-40B4-BE49-F238E27FC236}">
                  <a16:creationId xmlns:a16="http://schemas.microsoft.com/office/drawing/2014/main" id="{3484A352-E5A0-F787-2841-1BBA1202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inkedMusic · Connecting music databases across genres and formats">
              <a:extLst>
                <a:ext uri="{FF2B5EF4-FFF2-40B4-BE49-F238E27FC236}">
                  <a16:creationId xmlns:a16="http://schemas.microsoft.com/office/drawing/2014/main" id="{284E79C2-92EA-6985-14DA-76E1A631B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CMYK 0 100 90 0">
            <a:extLst>
              <a:ext uri="{FF2B5EF4-FFF2-40B4-BE49-F238E27FC236}">
                <a16:creationId xmlns:a16="http://schemas.microsoft.com/office/drawing/2014/main" id="{34CDFFC9-B4CC-656C-4359-FA34981D34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49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5C67-1EFC-D8AF-070B-792F6D57E9C9}"/>
              </a:ext>
            </a:extLst>
          </p:cNvPr>
          <p:cNvSpPr>
            <a:spLocks noGrp="1"/>
          </p:cNvSpPr>
          <p:nvPr>
            <p:ph type="title"/>
          </p:nvPr>
        </p:nvSpPr>
        <p:spPr/>
        <p:txBody>
          <a:bodyPr/>
          <a:lstStyle/>
          <a:p>
            <a:r>
              <a:rPr lang="en-US" dirty="0">
                <a:solidFill>
                  <a:schemeClr val="tx1"/>
                </a:solidFill>
              </a:rPr>
              <a:t>Terminology</a:t>
            </a:r>
          </a:p>
        </p:txBody>
      </p:sp>
      <p:sp>
        <p:nvSpPr>
          <p:cNvPr id="3" name="Content Placeholder 2">
            <a:extLst>
              <a:ext uri="{FF2B5EF4-FFF2-40B4-BE49-F238E27FC236}">
                <a16:creationId xmlns:a16="http://schemas.microsoft.com/office/drawing/2014/main" id="{7B8F4413-5FD4-8B57-49F7-068789D437EB}"/>
              </a:ext>
            </a:extLst>
          </p:cNvPr>
          <p:cNvSpPr>
            <a:spLocks noGrp="1"/>
          </p:cNvSpPr>
          <p:nvPr>
            <p:ph idx="1"/>
          </p:nvPr>
        </p:nvSpPr>
        <p:spPr/>
        <p:txBody>
          <a:bodyPr>
            <a:normAutofit fontScale="85000" lnSpcReduction="20000"/>
          </a:bodyPr>
          <a:lstStyle/>
          <a:p>
            <a:r>
              <a:rPr lang="en-US" dirty="0">
                <a:solidFill>
                  <a:schemeClr val="tx1"/>
                </a:solidFill>
              </a:rPr>
              <a:t>Musical Instrument Museum Online (MIMO), Hornbostel-Sachs (HBS), revised HBS (MIMO-HBS)</a:t>
            </a:r>
          </a:p>
          <a:p>
            <a:r>
              <a:rPr lang="en-US" dirty="0">
                <a:solidFill>
                  <a:schemeClr val="tx1"/>
                </a:solidFill>
              </a:rPr>
              <a:t>SPARQL (“sparkle”): query language for retrieving data in a Resource Description Framework (RDF) format- like </a:t>
            </a:r>
            <a:r>
              <a:rPr lang="en-US" dirty="0" err="1">
                <a:solidFill>
                  <a:schemeClr val="tx1"/>
                </a:solidFill>
              </a:rPr>
              <a:t>WikiData</a:t>
            </a:r>
            <a:r>
              <a:rPr lang="en-US" dirty="0">
                <a:solidFill>
                  <a:schemeClr val="tx1"/>
                </a:solidFill>
              </a:rPr>
              <a:t>!</a:t>
            </a:r>
          </a:p>
          <a:p>
            <a:r>
              <a:rPr lang="en-US" dirty="0"/>
              <a:t>Q’s and P</a:t>
            </a:r>
            <a:endParaRPr lang="en-US" dirty="0">
              <a:solidFill>
                <a:schemeClr val="tx1"/>
              </a:solidFill>
            </a:endParaRPr>
          </a:p>
          <a:p>
            <a:pPr lvl="1"/>
            <a:r>
              <a:rPr lang="en-US" dirty="0">
                <a:solidFill>
                  <a:schemeClr val="tx1"/>
                </a:solidFill>
              </a:rPr>
              <a:t>Property </a:t>
            </a:r>
            <a:r>
              <a:rPr lang="en-US" i="0" dirty="0">
                <a:solidFill>
                  <a:schemeClr val="tx1"/>
                </a:solidFill>
              </a:rPr>
              <a:t>(P) items: evaluated and moderated</a:t>
            </a:r>
          </a:p>
          <a:p>
            <a:pPr lvl="2"/>
            <a:r>
              <a:rPr lang="en-US" i="0" dirty="0">
                <a:solidFill>
                  <a:schemeClr val="tx1"/>
                </a:solidFill>
              </a:rPr>
              <a:t>P86 = composer</a:t>
            </a:r>
          </a:p>
          <a:p>
            <a:pPr lvl="1"/>
            <a:r>
              <a:rPr lang="en-US" dirty="0">
                <a:solidFill>
                  <a:schemeClr val="tx1"/>
                </a:solidFill>
              </a:rPr>
              <a:t>Entity </a:t>
            </a:r>
            <a:r>
              <a:rPr lang="en-US" i="0" dirty="0">
                <a:solidFill>
                  <a:schemeClr val="tx1"/>
                </a:solidFill>
              </a:rPr>
              <a:t>(Q)</a:t>
            </a:r>
            <a:r>
              <a:rPr lang="en-US" dirty="0">
                <a:solidFill>
                  <a:schemeClr val="tx1"/>
                </a:solidFill>
              </a:rPr>
              <a:t> </a:t>
            </a:r>
            <a:r>
              <a:rPr lang="en-US" i="0" dirty="0">
                <a:solidFill>
                  <a:schemeClr val="tx1"/>
                </a:solidFill>
              </a:rPr>
              <a:t>items</a:t>
            </a:r>
            <a:r>
              <a:rPr lang="en-US" dirty="0">
                <a:solidFill>
                  <a:schemeClr val="tx1"/>
                </a:solidFill>
              </a:rPr>
              <a:t>: </a:t>
            </a:r>
            <a:r>
              <a:rPr lang="en-US" i="0" dirty="0">
                <a:solidFill>
                  <a:schemeClr val="tx1"/>
                </a:solidFill>
              </a:rPr>
              <a:t>the Wild West</a:t>
            </a:r>
          </a:p>
          <a:p>
            <a:pPr lvl="2"/>
            <a:r>
              <a:rPr lang="en-US" dirty="0">
                <a:solidFill>
                  <a:schemeClr val="tx1"/>
                </a:solidFill>
              </a:rPr>
              <a:t>Q1339 = Johann Sebastian Bach</a:t>
            </a:r>
          </a:p>
          <a:p>
            <a:r>
              <a:rPr lang="en-US" i="1" dirty="0">
                <a:solidFill>
                  <a:schemeClr val="tx1"/>
                </a:solidFill>
              </a:rPr>
              <a:t>Instance of </a:t>
            </a:r>
            <a:r>
              <a:rPr lang="en-US" dirty="0">
                <a:solidFill>
                  <a:schemeClr val="tx1"/>
                </a:solidFill>
              </a:rPr>
              <a:t>(P31) versus </a:t>
            </a:r>
            <a:r>
              <a:rPr lang="en-US" i="1" dirty="0">
                <a:solidFill>
                  <a:schemeClr val="tx1"/>
                </a:solidFill>
              </a:rPr>
              <a:t>subclass of </a:t>
            </a:r>
            <a:r>
              <a:rPr lang="en-US" dirty="0">
                <a:solidFill>
                  <a:schemeClr val="tx1"/>
                </a:solidFill>
              </a:rPr>
              <a:t>(P279)</a:t>
            </a:r>
            <a:endParaRPr lang="en-US" i="1" dirty="0">
              <a:solidFill>
                <a:schemeClr val="tx1"/>
              </a:solidFill>
            </a:endParaRPr>
          </a:p>
          <a:p>
            <a:pPr lvl="1"/>
            <a:r>
              <a:rPr lang="en-US" dirty="0">
                <a:solidFill>
                  <a:schemeClr val="tx1"/>
                </a:solidFill>
              </a:rPr>
              <a:t>Instance: </a:t>
            </a:r>
            <a:r>
              <a:rPr lang="en-US" i="0" dirty="0">
                <a:solidFill>
                  <a:schemeClr val="tx1"/>
                </a:solidFill>
              </a:rPr>
              <a:t>clarinet is an instance of wind instrument (individual item)</a:t>
            </a:r>
          </a:p>
          <a:p>
            <a:pPr lvl="1"/>
            <a:r>
              <a:rPr lang="en-US" dirty="0">
                <a:solidFill>
                  <a:schemeClr val="tx1"/>
                </a:solidFill>
              </a:rPr>
              <a:t>Subclass</a:t>
            </a:r>
            <a:r>
              <a:rPr lang="en-US" i="0" dirty="0">
                <a:solidFill>
                  <a:schemeClr val="tx1"/>
                </a:solidFill>
              </a:rPr>
              <a:t>: wind instrument is a subclass of musical instrument (hierarchical relationship)</a:t>
            </a:r>
          </a:p>
          <a:p>
            <a:r>
              <a:rPr lang="en-US" dirty="0">
                <a:solidFill>
                  <a:schemeClr val="tx1"/>
                </a:solidFill>
              </a:rPr>
              <a:t>P31* and P31/P279*</a:t>
            </a:r>
          </a:p>
        </p:txBody>
      </p:sp>
      <p:sp>
        <p:nvSpPr>
          <p:cNvPr id="9" name="Slide Number Placeholder 8">
            <a:extLst>
              <a:ext uri="{FF2B5EF4-FFF2-40B4-BE49-F238E27FC236}">
                <a16:creationId xmlns:a16="http://schemas.microsoft.com/office/drawing/2014/main" id="{C6736207-7C0C-8111-1F0A-2C69F10580B6}"/>
              </a:ext>
            </a:extLst>
          </p:cNvPr>
          <p:cNvSpPr>
            <a:spLocks noGrp="1"/>
          </p:cNvSpPr>
          <p:nvPr>
            <p:ph type="sldNum" sz="quarter" idx="12"/>
          </p:nvPr>
        </p:nvSpPr>
        <p:spPr/>
        <p:txBody>
          <a:bodyPr/>
          <a:lstStyle/>
          <a:p>
            <a:fld id="{69E57DC2-970A-4B3E-BB1C-7A09969E49DF}" type="slidenum">
              <a:rPr lang="en-US" smtClean="0"/>
              <a:t>2</a:t>
            </a:fld>
            <a:endParaRPr lang="en-US" dirty="0"/>
          </a:p>
        </p:txBody>
      </p:sp>
      <p:grpSp>
        <p:nvGrpSpPr>
          <p:cNvPr id="10" name="Group 9">
            <a:extLst>
              <a:ext uri="{FF2B5EF4-FFF2-40B4-BE49-F238E27FC236}">
                <a16:creationId xmlns:a16="http://schemas.microsoft.com/office/drawing/2014/main" id="{0107C2C5-4F03-2D32-6242-8D549653A1FE}"/>
              </a:ext>
            </a:extLst>
          </p:cNvPr>
          <p:cNvGrpSpPr/>
          <p:nvPr/>
        </p:nvGrpSpPr>
        <p:grpSpPr>
          <a:xfrm>
            <a:off x="51632" y="6446380"/>
            <a:ext cx="3143041" cy="450320"/>
            <a:chOff x="51632" y="6446380"/>
            <a:chExt cx="3143041" cy="450320"/>
          </a:xfrm>
        </p:grpSpPr>
        <p:pic>
          <p:nvPicPr>
            <p:cNvPr id="11" name="Picture 2" descr="mcgill-university-logo-png-transparent cropped - Study Architecture ...">
              <a:extLst>
                <a:ext uri="{FF2B5EF4-FFF2-40B4-BE49-F238E27FC236}">
                  <a16:creationId xmlns:a16="http://schemas.microsoft.com/office/drawing/2014/main" id="{DC36CC57-8A3C-3954-6EAA-4B8581414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inkedMusic · Connecting music databases across genres and formats">
              <a:extLst>
                <a:ext uri="{FF2B5EF4-FFF2-40B4-BE49-F238E27FC236}">
                  <a16:creationId xmlns:a16="http://schemas.microsoft.com/office/drawing/2014/main" id="{4726622B-1C55-E869-8995-5F2AA00CF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6" descr="CMYK 0 100 90 0">
            <a:extLst>
              <a:ext uri="{FF2B5EF4-FFF2-40B4-BE49-F238E27FC236}">
                <a16:creationId xmlns:a16="http://schemas.microsoft.com/office/drawing/2014/main" id="{40601A18-E99F-ABEA-D2FA-8870BFCC6D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7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E21D-C1A3-7B55-C91D-607003C5D1F6}"/>
              </a:ext>
            </a:extLst>
          </p:cNvPr>
          <p:cNvSpPr>
            <a:spLocks noGrp="1"/>
          </p:cNvSpPr>
          <p:nvPr>
            <p:ph type="title"/>
          </p:nvPr>
        </p:nvSpPr>
        <p:spPr>
          <a:xfrm>
            <a:off x="1109662" y="5901531"/>
            <a:ext cx="10515600" cy="1325563"/>
          </a:xfrm>
        </p:spPr>
        <p:txBody>
          <a:bodyPr>
            <a:normAutofit/>
          </a:bodyPr>
          <a:lstStyle/>
          <a:p>
            <a:r>
              <a:rPr lang="en-US" sz="1100" dirty="0"/>
              <a:t>Steve Hankinson, Hambone artist</a:t>
            </a:r>
          </a:p>
        </p:txBody>
      </p:sp>
      <p:sp>
        <p:nvSpPr>
          <p:cNvPr id="3" name="Slide Number Placeholder 2">
            <a:extLst>
              <a:ext uri="{FF2B5EF4-FFF2-40B4-BE49-F238E27FC236}">
                <a16:creationId xmlns:a16="http://schemas.microsoft.com/office/drawing/2014/main" id="{1E471946-8A2C-08D7-8AAB-973EC5A9539F}"/>
              </a:ext>
            </a:extLst>
          </p:cNvPr>
          <p:cNvSpPr>
            <a:spLocks noGrp="1"/>
          </p:cNvSpPr>
          <p:nvPr>
            <p:ph type="sldNum" sz="quarter" idx="12"/>
          </p:nvPr>
        </p:nvSpPr>
        <p:spPr/>
        <p:txBody>
          <a:bodyPr/>
          <a:lstStyle/>
          <a:p>
            <a:fld id="{69E57DC2-970A-4B3E-BB1C-7A09969E49DF}" type="slidenum">
              <a:rPr lang="en-US" smtClean="0"/>
              <a:t>3</a:t>
            </a:fld>
            <a:endParaRPr lang="en-US" dirty="0"/>
          </a:p>
        </p:txBody>
      </p:sp>
      <p:pic>
        <p:nvPicPr>
          <p:cNvPr id="4" name="Online Media 3" descr="Steve Hickman Hambone Artist - live in concert!">
            <a:hlinkClick r:id="" action="ppaction://media"/>
            <a:extLst>
              <a:ext uri="{FF2B5EF4-FFF2-40B4-BE49-F238E27FC236}">
                <a16:creationId xmlns:a16="http://schemas.microsoft.com/office/drawing/2014/main" id="{EE638762-42AD-DDA5-36F7-C429C4F00EE3}"/>
              </a:ext>
            </a:extLst>
          </p:cNvPr>
          <p:cNvPicPr>
            <a:picLocks noRot="1" noChangeAspect="1"/>
          </p:cNvPicPr>
          <p:nvPr>
            <a:videoFile r:link="rId1"/>
          </p:nvPr>
        </p:nvPicPr>
        <p:blipFill>
          <a:blip r:embed="rId3"/>
          <a:stretch>
            <a:fillRect/>
          </a:stretch>
        </p:blipFill>
        <p:spPr>
          <a:xfrm>
            <a:off x="830557" y="178991"/>
            <a:ext cx="10530886" cy="5949950"/>
          </a:xfrm>
          <a:prstGeom prst="rect">
            <a:avLst/>
          </a:prstGeom>
        </p:spPr>
      </p:pic>
    </p:spTree>
    <p:extLst>
      <p:ext uri="{BB962C8B-B14F-4D97-AF65-F5344CB8AC3E}">
        <p14:creationId xmlns:p14="http://schemas.microsoft.com/office/powerpoint/2010/main" val="4235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5C67-1EFC-D8AF-070B-792F6D57E9C9}"/>
              </a:ext>
            </a:extLst>
          </p:cNvPr>
          <p:cNvSpPr>
            <a:spLocks noGrp="1"/>
          </p:cNvSpPr>
          <p:nvPr>
            <p:ph type="title"/>
          </p:nvPr>
        </p:nvSpPr>
        <p:spPr/>
        <p:txBody>
          <a:bodyPr/>
          <a:lstStyle/>
          <a:p>
            <a:r>
              <a:rPr lang="en-US" dirty="0">
                <a:solidFill>
                  <a:schemeClr val="tx1"/>
                </a:solidFill>
              </a:rPr>
              <a:t>Terminology</a:t>
            </a:r>
          </a:p>
        </p:txBody>
      </p:sp>
      <p:sp>
        <p:nvSpPr>
          <p:cNvPr id="3" name="Content Placeholder 2">
            <a:extLst>
              <a:ext uri="{FF2B5EF4-FFF2-40B4-BE49-F238E27FC236}">
                <a16:creationId xmlns:a16="http://schemas.microsoft.com/office/drawing/2014/main" id="{7B8F4413-5FD4-8B57-49F7-068789D437EB}"/>
              </a:ext>
            </a:extLst>
          </p:cNvPr>
          <p:cNvSpPr>
            <a:spLocks noGrp="1"/>
          </p:cNvSpPr>
          <p:nvPr>
            <p:ph idx="1"/>
          </p:nvPr>
        </p:nvSpPr>
        <p:spPr/>
        <p:txBody>
          <a:bodyPr>
            <a:normAutofit fontScale="85000" lnSpcReduction="20000"/>
          </a:bodyPr>
          <a:lstStyle/>
          <a:p>
            <a:r>
              <a:rPr lang="en-US" dirty="0">
                <a:solidFill>
                  <a:schemeClr val="tx1"/>
                </a:solidFill>
              </a:rPr>
              <a:t>Musical Instrument Museum Online (MIMO), Hornbostel-Sachs (HBS), revised HBS (MIMO-HBS)</a:t>
            </a:r>
          </a:p>
          <a:p>
            <a:r>
              <a:rPr lang="en-US" dirty="0">
                <a:solidFill>
                  <a:schemeClr val="tx1"/>
                </a:solidFill>
              </a:rPr>
              <a:t>SPARQL (“sparkle”): query language for retrieving data in a Resource Description Framework (RDF) format- like </a:t>
            </a:r>
            <a:r>
              <a:rPr lang="en-US" dirty="0" err="1">
                <a:solidFill>
                  <a:schemeClr val="tx1"/>
                </a:solidFill>
              </a:rPr>
              <a:t>WikiData</a:t>
            </a:r>
            <a:r>
              <a:rPr lang="en-US" dirty="0">
                <a:solidFill>
                  <a:schemeClr val="tx1"/>
                </a:solidFill>
              </a:rPr>
              <a:t>!</a:t>
            </a:r>
          </a:p>
          <a:p>
            <a:r>
              <a:rPr lang="en-US" dirty="0"/>
              <a:t>Q’s and P</a:t>
            </a:r>
            <a:endParaRPr lang="en-US" dirty="0">
              <a:solidFill>
                <a:schemeClr val="tx1"/>
              </a:solidFill>
            </a:endParaRPr>
          </a:p>
          <a:p>
            <a:pPr lvl="1"/>
            <a:r>
              <a:rPr lang="en-US" dirty="0">
                <a:solidFill>
                  <a:schemeClr val="tx1"/>
                </a:solidFill>
              </a:rPr>
              <a:t>Property </a:t>
            </a:r>
            <a:r>
              <a:rPr lang="en-US" i="0" dirty="0">
                <a:solidFill>
                  <a:schemeClr val="tx1"/>
                </a:solidFill>
              </a:rPr>
              <a:t>(P) items: evaluated and moderated</a:t>
            </a:r>
          </a:p>
          <a:p>
            <a:pPr lvl="2"/>
            <a:r>
              <a:rPr lang="en-US" i="0" dirty="0">
                <a:solidFill>
                  <a:schemeClr val="tx1"/>
                </a:solidFill>
              </a:rPr>
              <a:t>P86 = composer</a:t>
            </a:r>
          </a:p>
          <a:p>
            <a:pPr lvl="1"/>
            <a:r>
              <a:rPr lang="en-US" dirty="0">
                <a:solidFill>
                  <a:schemeClr val="tx1"/>
                </a:solidFill>
              </a:rPr>
              <a:t>Entity </a:t>
            </a:r>
            <a:r>
              <a:rPr lang="en-US" i="0" dirty="0">
                <a:solidFill>
                  <a:schemeClr val="tx1"/>
                </a:solidFill>
              </a:rPr>
              <a:t>(Q)</a:t>
            </a:r>
            <a:r>
              <a:rPr lang="en-US" dirty="0">
                <a:solidFill>
                  <a:schemeClr val="tx1"/>
                </a:solidFill>
              </a:rPr>
              <a:t> </a:t>
            </a:r>
            <a:r>
              <a:rPr lang="en-US" i="0" dirty="0">
                <a:solidFill>
                  <a:schemeClr val="tx1"/>
                </a:solidFill>
              </a:rPr>
              <a:t>items</a:t>
            </a:r>
            <a:r>
              <a:rPr lang="en-US" dirty="0">
                <a:solidFill>
                  <a:schemeClr val="tx1"/>
                </a:solidFill>
              </a:rPr>
              <a:t>: </a:t>
            </a:r>
            <a:r>
              <a:rPr lang="en-US" i="0" dirty="0">
                <a:solidFill>
                  <a:schemeClr val="tx1"/>
                </a:solidFill>
              </a:rPr>
              <a:t>the Wild West</a:t>
            </a:r>
          </a:p>
          <a:p>
            <a:pPr lvl="2"/>
            <a:r>
              <a:rPr lang="en-US" dirty="0">
                <a:solidFill>
                  <a:schemeClr val="tx1"/>
                </a:solidFill>
              </a:rPr>
              <a:t>Q1339 = Johann Sebastian Bach</a:t>
            </a:r>
          </a:p>
          <a:p>
            <a:r>
              <a:rPr lang="en-US" i="1" dirty="0">
                <a:solidFill>
                  <a:schemeClr val="tx1"/>
                </a:solidFill>
              </a:rPr>
              <a:t>Instance of </a:t>
            </a:r>
            <a:r>
              <a:rPr lang="en-US" dirty="0">
                <a:solidFill>
                  <a:schemeClr val="tx1"/>
                </a:solidFill>
              </a:rPr>
              <a:t>(P31) versus </a:t>
            </a:r>
            <a:r>
              <a:rPr lang="en-US" i="1" dirty="0">
                <a:solidFill>
                  <a:schemeClr val="tx1"/>
                </a:solidFill>
              </a:rPr>
              <a:t>subclass of </a:t>
            </a:r>
            <a:r>
              <a:rPr lang="en-US" dirty="0">
                <a:solidFill>
                  <a:schemeClr val="tx1"/>
                </a:solidFill>
              </a:rPr>
              <a:t>(P279)</a:t>
            </a:r>
            <a:endParaRPr lang="en-US" i="1" dirty="0">
              <a:solidFill>
                <a:schemeClr val="tx1"/>
              </a:solidFill>
            </a:endParaRPr>
          </a:p>
          <a:p>
            <a:pPr lvl="1"/>
            <a:r>
              <a:rPr lang="en-US" dirty="0">
                <a:solidFill>
                  <a:schemeClr val="tx1"/>
                </a:solidFill>
              </a:rPr>
              <a:t>Instance: </a:t>
            </a:r>
            <a:r>
              <a:rPr lang="en-US" i="0" dirty="0">
                <a:solidFill>
                  <a:schemeClr val="tx1"/>
                </a:solidFill>
              </a:rPr>
              <a:t>clarinet is an instance of woodwind instrument (individual item)</a:t>
            </a:r>
          </a:p>
          <a:p>
            <a:pPr lvl="1"/>
            <a:r>
              <a:rPr lang="en-US" dirty="0">
                <a:solidFill>
                  <a:schemeClr val="tx1"/>
                </a:solidFill>
              </a:rPr>
              <a:t>Subclass</a:t>
            </a:r>
            <a:r>
              <a:rPr lang="en-US" i="0" dirty="0">
                <a:solidFill>
                  <a:schemeClr val="tx1"/>
                </a:solidFill>
              </a:rPr>
              <a:t>: wind instrument is a subclass of musical instrument (hierarchical relationship)</a:t>
            </a:r>
          </a:p>
          <a:p>
            <a:r>
              <a:rPr lang="en-US" dirty="0">
                <a:solidFill>
                  <a:schemeClr val="tx1"/>
                </a:solidFill>
              </a:rPr>
              <a:t>P31* and P31/P279*</a:t>
            </a:r>
          </a:p>
        </p:txBody>
      </p:sp>
      <p:sp>
        <p:nvSpPr>
          <p:cNvPr id="9" name="Slide Number Placeholder 8">
            <a:extLst>
              <a:ext uri="{FF2B5EF4-FFF2-40B4-BE49-F238E27FC236}">
                <a16:creationId xmlns:a16="http://schemas.microsoft.com/office/drawing/2014/main" id="{C6736207-7C0C-8111-1F0A-2C69F10580B6}"/>
              </a:ext>
            </a:extLst>
          </p:cNvPr>
          <p:cNvSpPr>
            <a:spLocks noGrp="1"/>
          </p:cNvSpPr>
          <p:nvPr>
            <p:ph type="sldNum" sz="quarter" idx="12"/>
          </p:nvPr>
        </p:nvSpPr>
        <p:spPr/>
        <p:txBody>
          <a:bodyPr/>
          <a:lstStyle/>
          <a:p>
            <a:fld id="{69E57DC2-970A-4B3E-BB1C-7A09969E49DF}" type="slidenum">
              <a:rPr lang="en-US" smtClean="0"/>
              <a:t>4</a:t>
            </a:fld>
            <a:endParaRPr lang="en-US" dirty="0"/>
          </a:p>
        </p:txBody>
      </p:sp>
      <p:grpSp>
        <p:nvGrpSpPr>
          <p:cNvPr id="10" name="Group 9">
            <a:extLst>
              <a:ext uri="{FF2B5EF4-FFF2-40B4-BE49-F238E27FC236}">
                <a16:creationId xmlns:a16="http://schemas.microsoft.com/office/drawing/2014/main" id="{0107C2C5-4F03-2D32-6242-8D549653A1FE}"/>
              </a:ext>
            </a:extLst>
          </p:cNvPr>
          <p:cNvGrpSpPr/>
          <p:nvPr/>
        </p:nvGrpSpPr>
        <p:grpSpPr>
          <a:xfrm>
            <a:off x="51632" y="6446380"/>
            <a:ext cx="3143041" cy="450320"/>
            <a:chOff x="51632" y="6446380"/>
            <a:chExt cx="3143041" cy="450320"/>
          </a:xfrm>
        </p:grpSpPr>
        <p:pic>
          <p:nvPicPr>
            <p:cNvPr id="11" name="Picture 2" descr="mcgill-university-logo-png-transparent cropped - Study Architecture ...">
              <a:extLst>
                <a:ext uri="{FF2B5EF4-FFF2-40B4-BE49-F238E27FC236}">
                  <a16:creationId xmlns:a16="http://schemas.microsoft.com/office/drawing/2014/main" id="{DC36CC57-8A3C-3954-6EAA-4B8581414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inkedMusic · Connecting music databases across genres and formats">
              <a:extLst>
                <a:ext uri="{FF2B5EF4-FFF2-40B4-BE49-F238E27FC236}">
                  <a16:creationId xmlns:a16="http://schemas.microsoft.com/office/drawing/2014/main" id="{4726622B-1C55-E869-8995-5F2AA00CF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6" descr="CMYK 0 100 90 0">
            <a:extLst>
              <a:ext uri="{FF2B5EF4-FFF2-40B4-BE49-F238E27FC236}">
                <a16:creationId xmlns:a16="http://schemas.microsoft.com/office/drawing/2014/main" id="{40601A18-E99F-ABEA-D2FA-8870BFCC6D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3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AFF18F5-223D-39CE-E76F-8EAB1646CFF7}"/>
              </a:ext>
            </a:extLst>
          </p:cNvPr>
          <p:cNvSpPr txBox="1"/>
          <p:nvPr/>
        </p:nvSpPr>
        <p:spPr>
          <a:xfrm>
            <a:off x="5797520" y="5736485"/>
            <a:ext cx="301686" cy="369332"/>
          </a:xfrm>
          <a:prstGeom prst="rect">
            <a:avLst/>
          </a:prstGeom>
          <a:noFill/>
        </p:spPr>
        <p:txBody>
          <a:bodyPr wrap="none" rtlCol="0">
            <a:spAutoFit/>
          </a:bodyPr>
          <a:lstStyle/>
          <a:p>
            <a:r>
              <a:rPr lang="en-US" dirty="0"/>
              <a:t>F</a:t>
            </a:r>
          </a:p>
        </p:txBody>
      </p:sp>
      <p:sp>
        <p:nvSpPr>
          <p:cNvPr id="18" name="TextBox 17">
            <a:extLst>
              <a:ext uri="{FF2B5EF4-FFF2-40B4-BE49-F238E27FC236}">
                <a16:creationId xmlns:a16="http://schemas.microsoft.com/office/drawing/2014/main" id="{46390280-613A-F269-ADD3-863AB5E20A7A}"/>
              </a:ext>
            </a:extLst>
          </p:cNvPr>
          <p:cNvSpPr txBox="1"/>
          <p:nvPr/>
        </p:nvSpPr>
        <p:spPr>
          <a:xfrm>
            <a:off x="5784696" y="5035640"/>
            <a:ext cx="311304" cy="369332"/>
          </a:xfrm>
          <a:prstGeom prst="rect">
            <a:avLst/>
          </a:prstGeom>
          <a:noFill/>
        </p:spPr>
        <p:txBody>
          <a:bodyPr wrap="none" rtlCol="0">
            <a:spAutoFit/>
          </a:bodyPr>
          <a:lstStyle/>
          <a:p>
            <a:r>
              <a:rPr lang="en-US" dirty="0"/>
              <a:t>E</a:t>
            </a:r>
          </a:p>
        </p:txBody>
      </p:sp>
      <p:sp>
        <p:nvSpPr>
          <p:cNvPr id="17" name="TextBox 16">
            <a:extLst>
              <a:ext uri="{FF2B5EF4-FFF2-40B4-BE49-F238E27FC236}">
                <a16:creationId xmlns:a16="http://schemas.microsoft.com/office/drawing/2014/main" id="{28F8BAF4-A640-A7A7-E812-62CD15E2A306}"/>
              </a:ext>
            </a:extLst>
          </p:cNvPr>
          <p:cNvSpPr txBox="1"/>
          <p:nvPr/>
        </p:nvSpPr>
        <p:spPr>
          <a:xfrm>
            <a:off x="5797520" y="3961681"/>
            <a:ext cx="333746" cy="369332"/>
          </a:xfrm>
          <a:prstGeom prst="rect">
            <a:avLst/>
          </a:prstGeom>
          <a:noFill/>
        </p:spPr>
        <p:txBody>
          <a:bodyPr wrap="none" rtlCol="0">
            <a:spAutoFit/>
          </a:bodyPr>
          <a:lstStyle/>
          <a:p>
            <a:r>
              <a:rPr lang="en-US" dirty="0"/>
              <a:t>D</a:t>
            </a:r>
          </a:p>
        </p:txBody>
      </p:sp>
      <p:sp>
        <p:nvSpPr>
          <p:cNvPr id="16" name="TextBox 15">
            <a:extLst>
              <a:ext uri="{FF2B5EF4-FFF2-40B4-BE49-F238E27FC236}">
                <a16:creationId xmlns:a16="http://schemas.microsoft.com/office/drawing/2014/main" id="{6B344F29-785F-80B9-217C-69C089B51EF6}"/>
              </a:ext>
            </a:extLst>
          </p:cNvPr>
          <p:cNvSpPr txBox="1"/>
          <p:nvPr/>
        </p:nvSpPr>
        <p:spPr>
          <a:xfrm>
            <a:off x="5783418" y="3131030"/>
            <a:ext cx="317716" cy="369332"/>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64C61A5B-75B9-A993-D122-4186F4B693C7}"/>
              </a:ext>
            </a:extLst>
          </p:cNvPr>
          <p:cNvSpPr txBox="1"/>
          <p:nvPr/>
        </p:nvSpPr>
        <p:spPr>
          <a:xfrm>
            <a:off x="5771872" y="2183173"/>
            <a:ext cx="324128" cy="369332"/>
          </a:xfrm>
          <a:prstGeom prst="rect">
            <a:avLst/>
          </a:prstGeom>
          <a:noFill/>
        </p:spPr>
        <p:txBody>
          <a:bodyPr wrap="none" rtlCol="0">
            <a:spAutoFit/>
          </a:bodyPr>
          <a:lstStyle/>
          <a:p>
            <a:r>
              <a:rPr lang="en-US" dirty="0"/>
              <a:t>B</a:t>
            </a:r>
          </a:p>
        </p:txBody>
      </p:sp>
      <p:sp>
        <p:nvSpPr>
          <p:cNvPr id="14" name="TextBox 13">
            <a:extLst>
              <a:ext uri="{FF2B5EF4-FFF2-40B4-BE49-F238E27FC236}">
                <a16:creationId xmlns:a16="http://schemas.microsoft.com/office/drawing/2014/main" id="{4330351F-4EBD-64E3-1794-52C3B1C0CCD0}"/>
              </a:ext>
            </a:extLst>
          </p:cNvPr>
          <p:cNvSpPr txBox="1"/>
          <p:nvPr/>
        </p:nvSpPr>
        <p:spPr>
          <a:xfrm>
            <a:off x="5786299" y="1469365"/>
            <a:ext cx="308098" cy="369332"/>
          </a:xfrm>
          <a:prstGeom prst="rect">
            <a:avLst/>
          </a:prstGeom>
          <a:noFill/>
        </p:spPr>
        <p:txBody>
          <a:bodyPr wrap="none" rtlCol="0">
            <a:spAutoFit/>
          </a:bodyPr>
          <a:lstStyle/>
          <a:p>
            <a:r>
              <a:rPr lang="en-US" dirty="0"/>
              <a:t>A</a:t>
            </a:r>
          </a:p>
        </p:txBody>
      </p:sp>
      <p:sp>
        <p:nvSpPr>
          <p:cNvPr id="13" name="TextBox 12">
            <a:extLst>
              <a:ext uri="{FF2B5EF4-FFF2-40B4-BE49-F238E27FC236}">
                <a16:creationId xmlns:a16="http://schemas.microsoft.com/office/drawing/2014/main" id="{863127D3-FE49-A177-C484-BEFD2541A542}"/>
              </a:ext>
            </a:extLst>
          </p:cNvPr>
          <p:cNvSpPr txBox="1"/>
          <p:nvPr/>
        </p:nvSpPr>
        <p:spPr>
          <a:xfrm>
            <a:off x="10889932" y="245678"/>
            <a:ext cx="319318" cy="369332"/>
          </a:xfrm>
          <a:prstGeom prst="rect">
            <a:avLst/>
          </a:prstGeom>
          <a:noFill/>
        </p:spPr>
        <p:txBody>
          <a:bodyPr wrap="none" rtlCol="0">
            <a:spAutoFit/>
          </a:bodyPr>
          <a:lstStyle/>
          <a:p>
            <a:r>
              <a:rPr lang="en-US" dirty="0"/>
              <a:t>5</a:t>
            </a:r>
          </a:p>
        </p:txBody>
      </p:sp>
      <p:sp>
        <p:nvSpPr>
          <p:cNvPr id="12" name="TextBox 11">
            <a:extLst>
              <a:ext uri="{FF2B5EF4-FFF2-40B4-BE49-F238E27FC236}">
                <a16:creationId xmlns:a16="http://schemas.microsoft.com/office/drawing/2014/main" id="{6B344F6E-6782-1D5F-C7DD-CBD2E97DCF10}"/>
              </a:ext>
            </a:extLst>
          </p:cNvPr>
          <p:cNvSpPr txBox="1"/>
          <p:nvPr/>
        </p:nvSpPr>
        <p:spPr>
          <a:xfrm>
            <a:off x="9772650" y="245678"/>
            <a:ext cx="319318" cy="369332"/>
          </a:xfrm>
          <a:prstGeom prst="rect">
            <a:avLst/>
          </a:prstGeom>
          <a:noFill/>
        </p:spPr>
        <p:txBody>
          <a:bodyPr wrap="none" rtlCol="0">
            <a:spAutoFit/>
          </a:bodyPr>
          <a:lstStyle/>
          <a:p>
            <a:r>
              <a:rPr lang="en-US" dirty="0"/>
              <a:t>4</a:t>
            </a:r>
          </a:p>
        </p:txBody>
      </p:sp>
      <p:sp>
        <p:nvSpPr>
          <p:cNvPr id="11" name="TextBox 10">
            <a:extLst>
              <a:ext uri="{FF2B5EF4-FFF2-40B4-BE49-F238E27FC236}">
                <a16:creationId xmlns:a16="http://schemas.microsoft.com/office/drawing/2014/main" id="{2D7EAB82-1BBC-BD9E-63A7-B363434AB3F8}"/>
              </a:ext>
            </a:extLst>
          </p:cNvPr>
          <p:cNvSpPr txBox="1"/>
          <p:nvPr/>
        </p:nvSpPr>
        <p:spPr>
          <a:xfrm>
            <a:off x="8655368" y="248468"/>
            <a:ext cx="319318" cy="369332"/>
          </a:xfrm>
          <a:prstGeom prst="rect">
            <a:avLst/>
          </a:prstGeom>
          <a:noFill/>
        </p:spPr>
        <p:txBody>
          <a:bodyPr wrap="none" rtlCol="0">
            <a:spAutoFit/>
          </a:bodyPr>
          <a:lstStyle/>
          <a:p>
            <a:r>
              <a:rPr lang="en-US" dirty="0"/>
              <a:t>3</a:t>
            </a:r>
          </a:p>
        </p:txBody>
      </p:sp>
      <p:sp>
        <p:nvSpPr>
          <p:cNvPr id="10" name="TextBox 9">
            <a:extLst>
              <a:ext uri="{FF2B5EF4-FFF2-40B4-BE49-F238E27FC236}">
                <a16:creationId xmlns:a16="http://schemas.microsoft.com/office/drawing/2014/main" id="{FD589D50-83D4-92A4-CB92-E7E22A0FCBCC}"/>
              </a:ext>
            </a:extLst>
          </p:cNvPr>
          <p:cNvSpPr txBox="1"/>
          <p:nvPr/>
        </p:nvSpPr>
        <p:spPr>
          <a:xfrm>
            <a:off x="7702038" y="245678"/>
            <a:ext cx="319318" cy="369332"/>
          </a:xfrm>
          <a:prstGeom prst="rect">
            <a:avLst/>
          </a:prstGeom>
          <a:noFill/>
        </p:spPr>
        <p:txBody>
          <a:bodyPr wrap="none" rtlCol="0">
            <a:spAutoFit/>
          </a:bodyPr>
          <a:lstStyle/>
          <a:p>
            <a:r>
              <a:rPr lang="en-US" dirty="0"/>
              <a:t>2</a:t>
            </a:r>
          </a:p>
        </p:txBody>
      </p:sp>
      <p:sp>
        <p:nvSpPr>
          <p:cNvPr id="9" name="TextBox 8">
            <a:extLst>
              <a:ext uri="{FF2B5EF4-FFF2-40B4-BE49-F238E27FC236}">
                <a16:creationId xmlns:a16="http://schemas.microsoft.com/office/drawing/2014/main" id="{C5D5FAAA-CF8C-6E91-9226-35851C8BD3A8}"/>
              </a:ext>
            </a:extLst>
          </p:cNvPr>
          <p:cNvSpPr txBox="1"/>
          <p:nvPr/>
        </p:nvSpPr>
        <p:spPr>
          <a:xfrm>
            <a:off x="6574647" y="245678"/>
            <a:ext cx="319318" cy="369332"/>
          </a:xfrm>
          <a:prstGeom prst="rect">
            <a:avLst/>
          </a:prstGeom>
          <a:noFill/>
        </p:spPr>
        <p:txBody>
          <a:bodyPr wrap="none" rtlCol="0">
            <a:spAutoFit/>
          </a:bodyPr>
          <a:lstStyle/>
          <a:p>
            <a:r>
              <a:rPr lang="en-US" dirty="0"/>
              <a:t>1</a:t>
            </a:r>
          </a:p>
        </p:txBody>
      </p:sp>
      <p:sp>
        <p:nvSpPr>
          <p:cNvPr id="2" name="Title 1">
            <a:extLst>
              <a:ext uri="{FF2B5EF4-FFF2-40B4-BE49-F238E27FC236}">
                <a16:creationId xmlns:a16="http://schemas.microsoft.com/office/drawing/2014/main" id="{9DF702F7-4F2E-5873-0479-1DADFD36C8D5}"/>
              </a:ext>
            </a:extLst>
          </p:cNvPr>
          <p:cNvSpPr>
            <a:spLocks noGrp="1"/>
          </p:cNvSpPr>
          <p:nvPr>
            <p:ph type="title"/>
          </p:nvPr>
        </p:nvSpPr>
        <p:spPr/>
        <p:txBody>
          <a:bodyPr/>
          <a:lstStyle/>
          <a:p>
            <a:r>
              <a:rPr lang="en-US" dirty="0">
                <a:solidFill>
                  <a:schemeClr val="tx1"/>
                </a:solidFill>
              </a:rPr>
              <a:t>Initial query</a:t>
            </a:r>
          </a:p>
        </p:txBody>
      </p:sp>
      <p:graphicFrame>
        <p:nvGraphicFramePr>
          <p:cNvPr id="5" name="Content Placeholder 4">
            <a:extLst>
              <a:ext uri="{FF2B5EF4-FFF2-40B4-BE49-F238E27FC236}">
                <a16:creationId xmlns:a16="http://schemas.microsoft.com/office/drawing/2014/main" id="{0723E255-A875-91AD-A3B9-73BC2D875CB8}"/>
              </a:ext>
            </a:extLst>
          </p:cNvPr>
          <p:cNvGraphicFramePr>
            <a:graphicFrameLocks noGrp="1"/>
          </p:cNvGraphicFramePr>
          <p:nvPr>
            <p:ph idx="1"/>
            <p:extLst>
              <p:ext uri="{D42A27DB-BD31-4B8C-83A1-F6EECF244321}">
                <p14:modId xmlns:p14="http://schemas.microsoft.com/office/powerpoint/2010/main" val="2490449606"/>
              </p:ext>
            </p:extLst>
          </p:nvPr>
        </p:nvGraphicFramePr>
        <p:xfrm>
          <a:off x="6096000" y="546363"/>
          <a:ext cx="5438055" cy="5765274"/>
        </p:xfrm>
        <a:graphic>
          <a:graphicData uri="http://schemas.openxmlformats.org/drawingml/2006/table">
            <a:tbl>
              <a:tblPr firstRow="1" bandRow="1">
                <a:tableStyleId>{5C22544A-7EE6-4342-B048-85BDC9FD1C3A}</a:tableStyleId>
              </a:tblPr>
              <a:tblGrid>
                <a:gridCol w="1291272">
                  <a:extLst>
                    <a:ext uri="{9D8B030D-6E8A-4147-A177-3AD203B41FA5}">
                      <a16:colId xmlns:a16="http://schemas.microsoft.com/office/drawing/2014/main" val="2438747781"/>
                    </a:ext>
                  </a:extLst>
                </a:gridCol>
                <a:gridCol w="883950">
                  <a:extLst>
                    <a:ext uri="{9D8B030D-6E8A-4147-A177-3AD203B41FA5}">
                      <a16:colId xmlns:a16="http://schemas.microsoft.com/office/drawing/2014/main" val="2272219451"/>
                    </a:ext>
                  </a:extLst>
                </a:gridCol>
                <a:gridCol w="1087611">
                  <a:extLst>
                    <a:ext uri="{9D8B030D-6E8A-4147-A177-3AD203B41FA5}">
                      <a16:colId xmlns:a16="http://schemas.microsoft.com/office/drawing/2014/main" val="3553906573"/>
                    </a:ext>
                  </a:extLst>
                </a:gridCol>
                <a:gridCol w="1087611">
                  <a:extLst>
                    <a:ext uri="{9D8B030D-6E8A-4147-A177-3AD203B41FA5}">
                      <a16:colId xmlns:a16="http://schemas.microsoft.com/office/drawing/2014/main" val="1687564659"/>
                    </a:ext>
                  </a:extLst>
                </a:gridCol>
                <a:gridCol w="1087611">
                  <a:extLst>
                    <a:ext uri="{9D8B030D-6E8A-4147-A177-3AD203B41FA5}">
                      <a16:colId xmlns:a16="http://schemas.microsoft.com/office/drawing/2014/main" val="4254430966"/>
                    </a:ext>
                  </a:extLst>
                </a:gridCol>
              </a:tblGrid>
              <a:tr h="733762">
                <a:tc>
                  <a:txBody>
                    <a:bodyPr/>
                    <a:lstStyle/>
                    <a:p>
                      <a:r>
                        <a:rPr lang="en-US" dirty="0"/>
                        <a:t>Identifier</a:t>
                      </a:r>
                    </a:p>
                  </a:txBody>
                  <a:tcPr/>
                </a:tc>
                <a:tc>
                  <a:txBody>
                    <a:bodyPr/>
                    <a:lstStyle/>
                    <a:p>
                      <a:r>
                        <a:rPr lang="en-US" dirty="0"/>
                        <a:t>All</a:t>
                      </a:r>
                    </a:p>
                  </a:txBody>
                  <a:tcPr/>
                </a:tc>
                <a:tc>
                  <a:txBody>
                    <a:bodyPr/>
                    <a:lstStyle/>
                    <a:p>
                      <a:r>
                        <a:rPr lang="en-US" dirty="0"/>
                        <a:t>With Image</a:t>
                      </a:r>
                    </a:p>
                  </a:txBody>
                  <a:tcPr/>
                </a:tc>
                <a:tc>
                  <a:txBody>
                    <a:bodyPr/>
                    <a:lstStyle/>
                    <a:p>
                      <a:r>
                        <a:rPr lang="en-US" dirty="0"/>
                        <a:t>P31/P279*</a:t>
                      </a:r>
                    </a:p>
                  </a:txBody>
                  <a:tcPr/>
                </a:tc>
                <a:tc>
                  <a:txBody>
                    <a:bodyPr/>
                    <a:lstStyle/>
                    <a:p>
                      <a:r>
                        <a:rPr lang="en-US" dirty="0"/>
                        <a:t>With Image</a:t>
                      </a:r>
                    </a:p>
                  </a:txBody>
                  <a:tcPr/>
                </a:tc>
                <a:extLst>
                  <a:ext uri="{0D108BD9-81ED-4DB2-BD59-A6C34878D82A}">
                    <a16:rowId xmlns:a16="http://schemas.microsoft.com/office/drawing/2014/main" val="1748382468"/>
                  </a:ext>
                </a:extLst>
              </a:tr>
              <a:tr h="733762">
                <a:tc>
                  <a:txBody>
                    <a:bodyPr/>
                    <a:lstStyle/>
                    <a:p>
                      <a:r>
                        <a:rPr lang="en-US" dirty="0"/>
                        <a:t>Instrument Family</a:t>
                      </a:r>
                    </a:p>
                  </a:txBody>
                  <a:tcPr/>
                </a:tc>
                <a:tc>
                  <a:txBody>
                    <a:bodyPr/>
                    <a:lstStyle/>
                    <a:p>
                      <a:r>
                        <a:rPr lang="en-US" dirty="0"/>
                        <a:t>722</a:t>
                      </a:r>
                    </a:p>
                  </a:txBody>
                  <a:tcPr/>
                </a:tc>
                <a:tc>
                  <a:txBody>
                    <a:bodyPr/>
                    <a:lstStyle/>
                    <a:p>
                      <a:r>
                        <a:rPr lang="en-US" dirty="0"/>
                        <a:t>71</a:t>
                      </a:r>
                    </a:p>
                  </a:txBody>
                  <a:tcPr/>
                </a:tc>
                <a:tc>
                  <a:txBody>
                    <a:bodyPr/>
                    <a:lstStyle/>
                    <a:p>
                      <a:r>
                        <a:rPr lang="en-US" dirty="0"/>
                        <a:t>7070</a:t>
                      </a:r>
                    </a:p>
                  </a:txBody>
                  <a:tcPr/>
                </a:tc>
                <a:tc>
                  <a:txBody>
                    <a:bodyPr/>
                    <a:lstStyle/>
                    <a:p>
                      <a:r>
                        <a:rPr lang="en-US" dirty="0"/>
                        <a:t>346</a:t>
                      </a:r>
                    </a:p>
                  </a:txBody>
                  <a:tcPr/>
                </a:tc>
                <a:extLst>
                  <a:ext uri="{0D108BD9-81ED-4DB2-BD59-A6C34878D82A}">
                    <a16:rowId xmlns:a16="http://schemas.microsoft.com/office/drawing/2014/main" val="3950749716"/>
                  </a:ext>
                </a:extLst>
              </a:tr>
              <a:tr h="733762">
                <a:tc>
                  <a:txBody>
                    <a:bodyPr/>
                    <a:lstStyle/>
                    <a:p>
                      <a:r>
                        <a:rPr lang="en-US" dirty="0"/>
                        <a:t>Musical Instrument</a:t>
                      </a:r>
                    </a:p>
                  </a:txBody>
                  <a:tcPr/>
                </a:tc>
                <a:tc>
                  <a:txBody>
                    <a:bodyPr/>
                    <a:lstStyle/>
                    <a:p>
                      <a:r>
                        <a:rPr lang="en-US" dirty="0"/>
                        <a:t>144</a:t>
                      </a:r>
                    </a:p>
                  </a:txBody>
                  <a:tcPr/>
                </a:tc>
                <a:tc>
                  <a:txBody>
                    <a:bodyPr/>
                    <a:lstStyle/>
                    <a:p>
                      <a:r>
                        <a:rPr lang="en-US" dirty="0"/>
                        <a:t>33</a:t>
                      </a:r>
                    </a:p>
                  </a:txBody>
                  <a:tcPr/>
                </a:tc>
                <a:tc>
                  <a:txBody>
                    <a:bodyPr/>
                    <a:lstStyle/>
                    <a:p>
                      <a:r>
                        <a:rPr lang="en-US" dirty="0"/>
                        <a:t>4713</a:t>
                      </a:r>
                    </a:p>
                  </a:txBody>
                  <a:tcPr/>
                </a:tc>
                <a:tc>
                  <a:txBody>
                    <a:bodyPr/>
                    <a:lstStyle/>
                    <a:p>
                      <a:r>
                        <a:rPr lang="en-US" dirty="0"/>
                        <a:t>346</a:t>
                      </a:r>
                    </a:p>
                  </a:txBody>
                  <a:tcPr/>
                </a:tc>
                <a:extLst>
                  <a:ext uri="{0D108BD9-81ED-4DB2-BD59-A6C34878D82A}">
                    <a16:rowId xmlns:a16="http://schemas.microsoft.com/office/drawing/2014/main" val="2653699715"/>
                  </a:ext>
                </a:extLst>
              </a:tr>
              <a:tr h="1048232">
                <a:tc>
                  <a:txBody>
                    <a:bodyPr/>
                    <a:lstStyle/>
                    <a:p>
                      <a:r>
                        <a:rPr lang="en-US" dirty="0"/>
                        <a:t>Type of Musical Instrument</a:t>
                      </a:r>
                    </a:p>
                  </a:txBody>
                  <a:tcPr/>
                </a:tc>
                <a:tc>
                  <a:txBody>
                    <a:bodyPr/>
                    <a:lstStyle/>
                    <a:p>
                      <a:r>
                        <a:rPr lang="en-US" dirty="0"/>
                        <a:t>428</a:t>
                      </a:r>
                    </a:p>
                  </a:txBody>
                  <a:tcPr/>
                </a:tc>
                <a:tc>
                  <a:txBody>
                    <a:bodyPr/>
                    <a:lstStyle/>
                    <a:p>
                      <a:r>
                        <a:rPr lang="en-US" dirty="0"/>
                        <a:t>280</a:t>
                      </a:r>
                    </a:p>
                  </a:txBody>
                  <a:tcPr/>
                </a:tc>
                <a:tc>
                  <a:txBody>
                    <a:bodyPr/>
                    <a:lstStyle/>
                    <a:p>
                      <a:r>
                        <a:rPr lang="en-US" dirty="0"/>
                        <a:t>442</a:t>
                      </a:r>
                    </a:p>
                  </a:txBody>
                  <a:tcPr/>
                </a:tc>
                <a:tc>
                  <a:txBody>
                    <a:bodyPr/>
                    <a:lstStyle/>
                    <a:p>
                      <a:r>
                        <a:rPr lang="en-US" dirty="0"/>
                        <a:t>280</a:t>
                      </a:r>
                    </a:p>
                  </a:txBody>
                  <a:tcPr/>
                </a:tc>
                <a:extLst>
                  <a:ext uri="{0D108BD9-81ED-4DB2-BD59-A6C34878D82A}">
                    <a16:rowId xmlns:a16="http://schemas.microsoft.com/office/drawing/2014/main" val="3815110562"/>
                  </a:ext>
                </a:extLst>
              </a:tr>
              <a:tr h="733762">
                <a:tc>
                  <a:txBody>
                    <a:bodyPr/>
                    <a:lstStyle/>
                    <a:p>
                      <a:r>
                        <a:rPr lang="en-US" dirty="0"/>
                        <a:t>HBS Item (Q)</a:t>
                      </a:r>
                    </a:p>
                  </a:txBody>
                  <a:tcPr/>
                </a:tc>
                <a:tc>
                  <a:txBody>
                    <a:bodyPr/>
                    <a:lstStyle/>
                    <a:p>
                      <a:r>
                        <a:rPr lang="en-US" dirty="0"/>
                        <a:t>7</a:t>
                      </a:r>
                    </a:p>
                  </a:txBody>
                  <a:tcPr/>
                </a:tc>
                <a:tc>
                  <a:txBody>
                    <a:bodyPr/>
                    <a:lstStyle/>
                    <a:p>
                      <a:r>
                        <a:rPr lang="en-US" dirty="0"/>
                        <a:t>0</a:t>
                      </a:r>
                    </a:p>
                  </a:txBody>
                  <a:tcPr/>
                </a:tc>
                <a:tc>
                  <a:txBody>
                    <a:bodyPr/>
                    <a:lstStyle/>
                    <a:p>
                      <a:r>
                        <a:rPr lang="en-US" dirty="0"/>
                        <a:t>7</a:t>
                      </a:r>
                    </a:p>
                  </a:txBody>
                  <a:tcPr/>
                </a:tc>
                <a:tc>
                  <a:txBody>
                    <a:bodyPr/>
                    <a:lstStyle/>
                    <a:p>
                      <a:r>
                        <a:rPr lang="en-US" dirty="0"/>
                        <a:t>0</a:t>
                      </a:r>
                    </a:p>
                  </a:txBody>
                  <a:tcPr/>
                </a:tc>
                <a:extLst>
                  <a:ext uri="{0D108BD9-81ED-4DB2-BD59-A6C34878D82A}">
                    <a16:rowId xmlns:a16="http://schemas.microsoft.com/office/drawing/2014/main" val="2093882075"/>
                  </a:ext>
                </a:extLst>
              </a:tr>
              <a:tr h="1048232">
                <a:tc>
                  <a:txBody>
                    <a:bodyPr/>
                    <a:lstStyle/>
                    <a:p>
                      <a:r>
                        <a:rPr lang="en-US" dirty="0"/>
                        <a:t>Catalogued as HBS (P)</a:t>
                      </a:r>
                    </a:p>
                  </a:txBody>
                  <a:tcPr/>
                </a:tc>
                <a:tc>
                  <a:txBody>
                    <a:bodyPr/>
                    <a:lstStyle/>
                    <a:p>
                      <a:r>
                        <a:rPr lang="en-US" dirty="0"/>
                        <a:t>2372</a:t>
                      </a:r>
                    </a:p>
                  </a:txBody>
                  <a:tcPr/>
                </a:tc>
                <a:tc>
                  <a:txBody>
                    <a:bodyPr/>
                    <a:lstStyle/>
                    <a:p>
                      <a:r>
                        <a:rPr lang="en-US" dirty="0"/>
                        <a:t>857</a:t>
                      </a:r>
                    </a:p>
                  </a:txBody>
                  <a:tcPr/>
                </a:tc>
                <a:tc>
                  <a:txBody>
                    <a:bodyPr/>
                    <a:lstStyle/>
                    <a:p>
                      <a:r>
                        <a:rPr lang="en-US" dirty="0"/>
                        <a:t>n/a</a:t>
                      </a:r>
                    </a:p>
                  </a:txBody>
                  <a:tcPr/>
                </a:tc>
                <a:tc>
                  <a:txBody>
                    <a:bodyPr/>
                    <a:lstStyle/>
                    <a:p>
                      <a:r>
                        <a:rPr lang="en-US" dirty="0"/>
                        <a:t>857</a:t>
                      </a:r>
                    </a:p>
                  </a:txBody>
                  <a:tcPr/>
                </a:tc>
                <a:extLst>
                  <a:ext uri="{0D108BD9-81ED-4DB2-BD59-A6C34878D82A}">
                    <a16:rowId xmlns:a16="http://schemas.microsoft.com/office/drawing/2014/main" val="547764593"/>
                  </a:ext>
                </a:extLst>
              </a:tr>
              <a:tr h="733762">
                <a:tc>
                  <a:txBody>
                    <a:bodyPr/>
                    <a:lstStyle/>
                    <a:p>
                      <a:r>
                        <a:rPr lang="en-US" dirty="0"/>
                        <a:t>”Part of” MIMO</a:t>
                      </a:r>
                    </a:p>
                  </a:txBody>
                  <a:tcPr/>
                </a:tc>
                <a:tc>
                  <a:txBody>
                    <a:bodyPr/>
                    <a:lstStyle/>
                    <a:p>
                      <a:r>
                        <a:rPr lang="en-US" dirty="0"/>
                        <a:t>527</a:t>
                      </a:r>
                    </a:p>
                  </a:txBody>
                  <a:tcPr/>
                </a:tc>
                <a:tc>
                  <a:txBody>
                    <a:bodyPr/>
                    <a:lstStyle/>
                    <a:p>
                      <a:r>
                        <a:rPr lang="en-US" dirty="0"/>
                        <a:t>46</a:t>
                      </a:r>
                    </a:p>
                  </a:txBody>
                  <a:tcPr/>
                </a:tc>
                <a:tc>
                  <a:txBody>
                    <a:bodyPr/>
                    <a:lstStyle/>
                    <a:p>
                      <a:r>
                        <a:rPr lang="en-US" dirty="0"/>
                        <a:t>565</a:t>
                      </a:r>
                    </a:p>
                  </a:txBody>
                  <a:tcPr/>
                </a:tc>
                <a:tc>
                  <a:txBody>
                    <a:bodyPr/>
                    <a:lstStyle/>
                    <a:p>
                      <a:r>
                        <a:rPr lang="en-US" dirty="0"/>
                        <a:t>70</a:t>
                      </a:r>
                    </a:p>
                  </a:txBody>
                  <a:tcPr/>
                </a:tc>
                <a:extLst>
                  <a:ext uri="{0D108BD9-81ED-4DB2-BD59-A6C34878D82A}">
                    <a16:rowId xmlns:a16="http://schemas.microsoft.com/office/drawing/2014/main" val="227905472"/>
                  </a:ext>
                </a:extLst>
              </a:tr>
            </a:tbl>
          </a:graphicData>
        </a:graphic>
      </p:graphicFrame>
      <p:sp>
        <p:nvSpPr>
          <p:cNvPr id="4" name="Text Placeholder 3">
            <a:extLst>
              <a:ext uri="{FF2B5EF4-FFF2-40B4-BE49-F238E27FC236}">
                <a16:creationId xmlns:a16="http://schemas.microsoft.com/office/drawing/2014/main" id="{2C2BF837-149B-C76B-041A-ACCF9F078B6E}"/>
              </a:ext>
            </a:extLst>
          </p:cNvPr>
          <p:cNvSpPr>
            <a:spLocks noGrp="1"/>
          </p:cNvSpPr>
          <p:nvPr>
            <p:ph type="body" sz="half" idx="2"/>
          </p:nvPr>
        </p:nvSpPr>
        <p:spPr>
          <a:xfrm>
            <a:off x="723899" y="2856344"/>
            <a:ext cx="4194941" cy="3011056"/>
          </a:xfrm>
        </p:spPr>
        <p:txBody>
          <a:bodyPr/>
          <a:lstStyle/>
          <a:p>
            <a:pPr marL="285750" indent="-285750">
              <a:buFont typeface="Wingdings" pitchFamily="2" charset="2"/>
              <a:buChar char="§"/>
            </a:pPr>
            <a:r>
              <a:rPr lang="en-US" dirty="0">
                <a:solidFill>
                  <a:schemeClr val="tx1"/>
                </a:solidFill>
              </a:rPr>
              <a:t>Initial queries primarily Q-based</a:t>
            </a:r>
          </a:p>
          <a:p>
            <a:pPr marL="285750" indent="-285750">
              <a:buFont typeface="Wingdings" pitchFamily="2" charset="2"/>
              <a:buChar char="§"/>
            </a:pPr>
            <a:r>
              <a:rPr lang="en-US" dirty="0">
                <a:solidFill>
                  <a:schemeClr val="tx1"/>
                </a:solidFill>
              </a:rPr>
              <a:t>Q-ids often incomplete or duplicates- not necessarily attached to ‘part of’ or ‘property of’</a:t>
            </a:r>
          </a:p>
          <a:p>
            <a:pPr marL="285750" indent="-285750">
              <a:buFont typeface="Wingdings" pitchFamily="2" charset="2"/>
              <a:buChar char="§"/>
            </a:pPr>
            <a:r>
              <a:rPr lang="en-US" dirty="0">
                <a:solidFill>
                  <a:schemeClr val="tx1"/>
                </a:solidFill>
              </a:rPr>
              <a:t>Easier to find items with greater accuracy with P-based queries, but slower</a:t>
            </a:r>
          </a:p>
        </p:txBody>
      </p:sp>
      <p:sp>
        <p:nvSpPr>
          <p:cNvPr id="20" name="Slide Number Placeholder 19">
            <a:extLst>
              <a:ext uri="{FF2B5EF4-FFF2-40B4-BE49-F238E27FC236}">
                <a16:creationId xmlns:a16="http://schemas.microsoft.com/office/drawing/2014/main" id="{994D8816-2494-7C11-E67E-D2FD2DD22B5F}"/>
              </a:ext>
            </a:extLst>
          </p:cNvPr>
          <p:cNvSpPr>
            <a:spLocks noGrp="1"/>
          </p:cNvSpPr>
          <p:nvPr>
            <p:ph type="sldNum" sz="quarter" idx="12"/>
          </p:nvPr>
        </p:nvSpPr>
        <p:spPr/>
        <p:txBody>
          <a:bodyPr/>
          <a:lstStyle/>
          <a:p>
            <a:fld id="{69E57DC2-970A-4B3E-BB1C-7A09969E49DF}" type="slidenum">
              <a:rPr lang="en-US" smtClean="0"/>
              <a:pPr/>
              <a:t>5</a:t>
            </a:fld>
            <a:endParaRPr lang="en-US" dirty="0"/>
          </a:p>
        </p:txBody>
      </p:sp>
      <p:grpSp>
        <p:nvGrpSpPr>
          <p:cNvPr id="21" name="Group 20">
            <a:extLst>
              <a:ext uri="{FF2B5EF4-FFF2-40B4-BE49-F238E27FC236}">
                <a16:creationId xmlns:a16="http://schemas.microsoft.com/office/drawing/2014/main" id="{06B1DCC5-8ACF-4CF8-BE97-9C38E1BBCE46}"/>
              </a:ext>
            </a:extLst>
          </p:cNvPr>
          <p:cNvGrpSpPr/>
          <p:nvPr/>
        </p:nvGrpSpPr>
        <p:grpSpPr>
          <a:xfrm>
            <a:off x="51632" y="6446380"/>
            <a:ext cx="3143041" cy="450320"/>
            <a:chOff x="51632" y="6446380"/>
            <a:chExt cx="3143041" cy="450320"/>
          </a:xfrm>
        </p:grpSpPr>
        <p:pic>
          <p:nvPicPr>
            <p:cNvPr id="22" name="Picture 2" descr="mcgill-university-logo-png-transparent cropped - Study Architecture ...">
              <a:extLst>
                <a:ext uri="{FF2B5EF4-FFF2-40B4-BE49-F238E27FC236}">
                  <a16:creationId xmlns:a16="http://schemas.microsoft.com/office/drawing/2014/main" id="{038F536C-1FA4-E3FC-30D0-10EB4EED9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LinkedMusic · Connecting music databases across genres and formats">
              <a:extLst>
                <a:ext uri="{FF2B5EF4-FFF2-40B4-BE49-F238E27FC236}">
                  <a16:creationId xmlns:a16="http://schemas.microsoft.com/office/drawing/2014/main" id="{AB261C8D-79C0-F816-F7FC-1E71D4EBA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6" descr="CMYK 0 100 90 0">
            <a:extLst>
              <a:ext uri="{FF2B5EF4-FFF2-40B4-BE49-F238E27FC236}">
                <a16:creationId xmlns:a16="http://schemas.microsoft.com/office/drawing/2014/main" id="{50A95936-DBCB-9EFF-6447-57F1E8385D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F42A161-E5CD-5B47-F8DD-4B6AA311B723}"/>
              </a:ext>
            </a:extLst>
          </p:cNvPr>
          <p:cNvSpPr/>
          <p:nvPr/>
        </p:nvSpPr>
        <p:spPr>
          <a:xfrm>
            <a:off x="9329738" y="1214438"/>
            <a:ext cx="1143000" cy="772172"/>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22D9EDD3-26C2-630C-5451-AC2B046B2F0C}"/>
              </a:ext>
            </a:extLst>
          </p:cNvPr>
          <p:cNvGrpSpPr/>
          <p:nvPr/>
        </p:nvGrpSpPr>
        <p:grpSpPr>
          <a:xfrm>
            <a:off x="7358885" y="1267945"/>
            <a:ext cx="3113851" cy="1460968"/>
            <a:chOff x="7358885" y="1267945"/>
            <a:chExt cx="3113851" cy="1460968"/>
          </a:xfrm>
        </p:grpSpPr>
        <p:grpSp>
          <p:nvGrpSpPr>
            <p:cNvPr id="30" name="Group 29">
              <a:extLst>
                <a:ext uri="{FF2B5EF4-FFF2-40B4-BE49-F238E27FC236}">
                  <a16:creationId xmlns:a16="http://schemas.microsoft.com/office/drawing/2014/main" id="{EB2A70E8-BD99-366A-A143-FFE1664EF7DB}"/>
                </a:ext>
              </a:extLst>
            </p:cNvPr>
            <p:cNvGrpSpPr/>
            <p:nvPr/>
          </p:nvGrpSpPr>
          <p:grpSpPr>
            <a:xfrm>
              <a:off x="7358885" y="2008285"/>
              <a:ext cx="3113851" cy="720628"/>
              <a:chOff x="7358885" y="2008285"/>
              <a:chExt cx="3113851" cy="720628"/>
            </a:xfrm>
          </p:grpSpPr>
          <p:sp>
            <p:nvSpPr>
              <p:cNvPr id="28" name="Rectangle 27">
                <a:extLst>
                  <a:ext uri="{FF2B5EF4-FFF2-40B4-BE49-F238E27FC236}">
                    <a16:creationId xmlns:a16="http://schemas.microsoft.com/office/drawing/2014/main" id="{B7507871-671D-158F-D5E3-B46623E169F8}"/>
                  </a:ext>
                </a:extLst>
              </p:cNvPr>
              <p:cNvSpPr/>
              <p:nvPr/>
            </p:nvSpPr>
            <p:spPr>
              <a:xfrm>
                <a:off x="7358885" y="2011723"/>
                <a:ext cx="909536" cy="71719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DD5737B-1F0A-F6F3-194D-A1F8594435C8}"/>
                  </a:ext>
                </a:extLst>
              </p:cNvPr>
              <p:cNvSpPr/>
              <p:nvPr/>
            </p:nvSpPr>
            <p:spPr>
              <a:xfrm>
                <a:off x="9329737" y="2008285"/>
                <a:ext cx="1142999" cy="71719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B06E3469-AAB3-57C7-5A5E-57F12E0E3CE5}"/>
                </a:ext>
              </a:extLst>
            </p:cNvPr>
            <p:cNvSpPr/>
            <p:nvPr/>
          </p:nvSpPr>
          <p:spPr>
            <a:xfrm>
              <a:off x="7358885" y="1267945"/>
              <a:ext cx="909533" cy="74034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080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61CF-5E96-A52A-912A-1CCEEFA59E63}"/>
              </a:ext>
            </a:extLst>
          </p:cNvPr>
          <p:cNvSpPr>
            <a:spLocks noGrp="1"/>
          </p:cNvSpPr>
          <p:nvPr>
            <p:ph type="title"/>
          </p:nvPr>
        </p:nvSpPr>
        <p:spPr/>
        <p:txBody>
          <a:bodyPr/>
          <a:lstStyle/>
          <a:p>
            <a:r>
              <a:rPr lang="en-US" dirty="0"/>
              <a:t>Q problems</a:t>
            </a:r>
          </a:p>
        </p:txBody>
      </p:sp>
      <p:sp>
        <p:nvSpPr>
          <p:cNvPr id="4" name="Text Placeholder 3">
            <a:extLst>
              <a:ext uri="{FF2B5EF4-FFF2-40B4-BE49-F238E27FC236}">
                <a16:creationId xmlns:a16="http://schemas.microsoft.com/office/drawing/2014/main" id="{F0007970-119D-306A-DFDD-F3080F06A57E}"/>
              </a:ext>
            </a:extLst>
          </p:cNvPr>
          <p:cNvSpPr>
            <a:spLocks noGrp="1"/>
          </p:cNvSpPr>
          <p:nvPr>
            <p:ph type="body" sz="half" idx="2"/>
          </p:nvPr>
        </p:nvSpPr>
        <p:spPr/>
        <p:txBody>
          <a:bodyPr/>
          <a:lstStyle/>
          <a:p>
            <a:pPr marL="285750" indent="-285750">
              <a:buFont typeface="Wingdings" pitchFamily="2" charset="2"/>
              <a:buChar char="§"/>
            </a:pPr>
            <a:r>
              <a:rPr lang="en-US" dirty="0"/>
              <a:t>Multiple labels for the same item</a:t>
            </a:r>
          </a:p>
          <a:p>
            <a:pPr marL="285750" indent="-285750">
              <a:buFont typeface="Wingdings" pitchFamily="2" charset="2"/>
              <a:buChar char="§"/>
            </a:pPr>
            <a:r>
              <a:rPr lang="en-US" dirty="0"/>
              <a:t>Incomplete items</a:t>
            </a:r>
          </a:p>
          <a:p>
            <a:pPr marL="742950" lvl="1" indent="-285750">
              <a:buFont typeface="Wingdings" pitchFamily="2" charset="2"/>
              <a:buChar char="§"/>
            </a:pPr>
            <a:r>
              <a:rPr lang="en-US" dirty="0"/>
              <a:t>modes!</a:t>
            </a:r>
          </a:p>
          <a:p>
            <a:pPr marL="285750" indent="-285750">
              <a:buFont typeface="Wingdings" pitchFamily="2" charset="2"/>
              <a:buChar char="§"/>
            </a:pPr>
            <a:r>
              <a:rPr lang="en-US" dirty="0"/>
              <a:t>Repeated versions of the same item being counted as its ‘parent’</a:t>
            </a:r>
          </a:p>
          <a:p>
            <a:pPr marL="742950" lvl="1" indent="-285750">
              <a:buFont typeface="Wingdings" pitchFamily="2" charset="2"/>
              <a:buChar char="§"/>
            </a:pPr>
            <a:r>
              <a:rPr lang="en-US" dirty="0"/>
              <a:t>i.e., a Clarinet in B-flat and a Clarinet in E-flat listed as items separate from Clarinet</a:t>
            </a:r>
          </a:p>
        </p:txBody>
      </p:sp>
      <p:sp>
        <p:nvSpPr>
          <p:cNvPr id="5" name="Slide Number Placeholder 4">
            <a:extLst>
              <a:ext uri="{FF2B5EF4-FFF2-40B4-BE49-F238E27FC236}">
                <a16:creationId xmlns:a16="http://schemas.microsoft.com/office/drawing/2014/main" id="{866BED0B-8A1C-06B8-5A02-F77284CB18C4}"/>
              </a:ext>
            </a:extLst>
          </p:cNvPr>
          <p:cNvSpPr>
            <a:spLocks noGrp="1"/>
          </p:cNvSpPr>
          <p:nvPr>
            <p:ph type="sldNum" sz="quarter" idx="12"/>
          </p:nvPr>
        </p:nvSpPr>
        <p:spPr/>
        <p:txBody>
          <a:bodyPr/>
          <a:lstStyle/>
          <a:p>
            <a:fld id="{69E57DC2-970A-4B3E-BB1C-7A09969E49DF}" type="slidenum">
              <a:rPr lang="en-US" smtClean="0"/>
              <a:pPr/>
              <a:t>6</a:t>
            </a:fld>
            <a:endParaRPr lang="en-US" dirty="0"/>
          </a:p>
        </p:txBody>
      </p:sp>
      <p:grpSp>
        <p:nvGrpSpPr>
          <p:cNvPr id="6" name="Group 5">
            <a:extLst>
              <a:ext uri="{FF2B5EF4-FFF2-40B4-BE49-F238E27FC236}">
                <a16:creationId xmlns:a16="http://schemas.microsoft.com/office/drawing/2014/main" id="{B28A03C5-D1F8-5CB2-A11E-71FF165C7B90}"/>
              </a:ext>
            </a:extLst>
          </p:cNvPr>
          <p:cNvGrpSpPr/>
          <p:nvPr/>
        </p:nvGrpSpPr>
        <p:grpSpPr>
          <a:xfrm>
            <a:off x="6448377" y="89505"/>
            <a:ext cx="4125913" cy="6678989"/>
            <a:chOff x="7827853" y="89505"/>
            <a:chExt cx="4125913" cy="6678989"/>
          </a:xfrm>
        </p:grpSpPr>
        <p:pic>
          <p:nvPicPr>
            <p:cNvPr id="7" name="Picture 6" descr="A screenshot of a phone&#10;&#10;Description automatically generated">
              <a:extLst>
                <a:ext uri="{FF2B5EF4-FFF2-40B4-BE49-F238E27FC236}">
                  <a16:creationId xmlns:a16="http://schemas.microsoft.com/office/drawing/2014/main" id="{97DD1AB7-64C7-6636-422B-FAA6D4910FD1}"/>
                </a:ext>
              </a:extLst>
            </p:cNvPr>
            <p:cNvPicPr>
              <a:picLocks noChangeAspect="1"/>
            </p:cNvPicPr>
            <p:nvPr/>
          </p:nvPicPr>
          <p:blipFill>
            <a:blip r:embed="rId3"/>
            <a:stretch>
              <a:fillRect/>
            </a:stretch>
          </p:blipFill>
          <p:spPr>
            <a:xfrm>
              <a:off x="7827853" y="89505"/>
              <a:ext cx="1893089" cy="6678989"/>
            </a:xfrm>
            <a:prstGeom prst="rect">
              <a:avLst/>
            </a:prstGeom>
          </p:spPr>
        </p:pic>
        <p:pic>
          <p:nvPicPr>
            <p:cNvPr id="8" name="Picture 7" descr="A screenshot of a phone&#10;&#10;Description automatically generated">
              <a:extLst>
                <a:ext uri="{FF2B5EF4-FFF2-40B4-BE49-F238E27FC236}">
                  <a16:creationId xmlns:a16="http://schemas.microsoft.com/office/drawing/2014/main" id="{B7E9CF5C-0CF0-96D3-1985-23D9D03F0B3E}"/>
                </a:ext>
              </a:extLst>
            </p:cNvPr>
            <p:cNvPicPr>
              <a:picLocks noChangeAspect="1"/>
            </p:cNvPicPr>
            <p:nvPr/>
          </p:nvPicPr>
          <p:blipFill>
            <a:blip r:embed="rId4"/>
            <a:stretch>
              <a:fillRect/>
            </a:stretch>
          </p:blipFill>
          <p:spPr>
            <a:xfrm>
              <a:off x="9991833" y="1153182"/>
              <a:ext cx="1961933" cy="3977618"/>
            </a:xfrm>
            <a:prstGeom prst="rect">
              <a:avLst/>
            </a:prstGeom>
          </p:spPr>
        </p:pic>
      </p:grpSp>
      <p:grpSp>
        <p:nvGrpSpPr>
          <p:cNvPr id="9" name="Group 8">
            <a:extLst>
              <a:ext uri="{FF2B5EF4-FFF2-40B4-BE49-F238E27FC236}">
                <a16:creationId xmlns:a16="http://schemas.microsoft.com/office/drawing/2014/main" id="{156DCD52-A00F-50CE-ECB7-CA046EA87C5F}"/>
              </a:ext>
            </a:extLst>
          </p:cNvPr>
          <p:cNvGrpSpPr/>
          <p:nvPr/>
        </p:nvGrpSpPr>
        <p:grpSpPr>
          <a:xfrm>
            <a:off x="51632" y="6446380"/>
            <a:ext cx="3143041" cy="450320"/>
            <a:chOff x="51632" y="6446380"/>
            <a:chExt cx="3143041" cy="450320"/>
          </a:xfrm>
        </p:grpSpPr>
        <p:pic>
          <p:nvPicPr>
            <p:cNvPr id="10" name="Picture 2" descr="mcgill-university-logo-png-transparent cropped - Study Architecture ...">
              <a:extLst>
                <a:ext uri="{FF2B5EF4-FFF2-40B4-BE49-F238E27FC236}">
                  <a16:creationId xmlns:a16="http://schemas.microsoft.com/office/drawing/2014/main" id="{899F6E54-9F61-7C75-5F44-4111A85AB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inkedMusic · Connecting music databases across genres and formats">
              <a:extLst>
                <a:ext uri="{FF2B5EF4-FFF2-40B4-BE49-F238E27FC236}">
                  <a16:creationId xmlns:a16="http://schemas.microsoft.com/office/drawing/2014/main" id="{93F1051B-345E-C730-7EC3-F3E7B1B52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descr="CMYK 0 100 90 0">
            <a:extLst>
              <a:ext uri="{FF2B5EF4-FFF2-40B4-BE49-F238E27FC236}">
                <a16:creationId xmlns:a16="http://schemas.microsoft.com/office/drawing/2014/main" id="{8318AFA7-7081-1A3D-F13A-BECACED826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19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55AF-8170-F030-DBEE-973E031FBB6C}"/>
              </a:ext>
            </a:extLst>
          </p:cNvPr>
          <p:cNvSpPr>
            <a:spLocks noGrp="1"/>
          </p:cNvSpPr>
          <p:nvPr>
            <p:ph type="title"/>
          </p:nvPr>
        </p:nvSpPr>
        <p:spPr/>
        <p:txBody>
          <a:bodyPr>
            <a:normAutofit fontScale="90000"/>
          </a:bodyPr>
          <a:lstStyle/>
          <a:p>
            <a:r>
              <a:rPr lang="en-US" dirty="0">
                <a:solidFill>
                  <a:schemeClr val="tx1"/>
                </a:solidFill>
              </a:rPr>
              <a:t>Helpful – navigating properties, finding hierarchies and contributing databases</a:t>
            </a:r>
          </a:p>
        </p:txBody>
      </p:sp>
      <p:sp>
        <p:nvSpPr>
          <p:cNvPr id="3" name="Content Placeholder 2">
            <a:extLst>
              <a:ext uri="{FF2B5EF4-FFF2-40B4-BE49-F238E27FC236}">
                <a16:creationId xmlns:a16="http://schemas.microsoft.com/office/drawing/2014/main" id="{88823A4E-01A4-15F8-87A7-DF164E4C9DDD}"/>
              </a:ext>
            </a:extLst>
          </p:cNvPr>
          <p:cNvSpPr>
            <a:spLocks noGrp="1"/>
          </p:cNvSpPr>
          <p:nvPr>
            <p:ph idx="1"/>
          </p:nvPr>
        </p:nvSpPr>
        <p:spPr/>
        <p:txBody>
          <a:bodyPr/>
          <a:lstStyle/>
          <a:p>
            <a:r>
              <a:rPr lang="en-US" dirty="0" err="1">
                <a:solidFill>
                  <a:schemeClr val="tx1"/>
                </a:solidFill>
              </a:rPr>
              <a:t>WikiData</a:t>
            </a:r>
            <a:r>
              <a:rPr lang="en-US" dirty="0">
                <a:solidFill>
                  <a:schemeClr val="tx1"/>
                </a:solidFill>
              </a:rPr>
              <a:t> Property Explorer Tools</a:t>
            </a:r>
          </a:p>
          <a:p>
            <a:pPr lvl="1"/>
            <a:r>
              <a:rPr lang="en-US" dirty="0" err="1">
                <a:solidFill>
                  <a:schemeClr val="tx1"/>
                </a:solidFill>
              </a:rPr>
              <a:t>WikiMusic</a:t>
            </a:r>
            <a:r>
              <a:rPr lang="en-US" dirty="0">
                <a:solidFill>
                  <a:schemeClr val="tx1"/>
                </a:solidFill>
              </a:rPr>
              <a:t> Project</a:t>
            </a:r>
          </a:p>
          <a:p>
            <a:r>
              <a:rPr lang="en-US" dirty="0">
                <a:solidFill>
                  <a:schemeClr val="tx1"/>
                </a:solidFill>
              </a:rPr>
              <a:t>Property Explorer Tools</a:t>
            </a:r>
          </a:p>
          <a:p>
            <a:pPr lvl="1"/>
            <a:r>
              <a:rPr lang="en-US" i="0" dirty="0">
                <a:solidFill>
                  <a:schemeClr val="tx1"/>
                </a:solidFill>
              </a:rPr>
              <a:t>Notable: </a:t>
            </a:r>
            <a:r>
              <a:rPr lang="en-US" i="0" dirty="0">
                <a:solidFill>
                  <a:schemeClr val="tx1"/>
                </a:solidFill>
                <a:hlinkClick r:id="rId3">
                  <a:extLst>
                    <a:ext uri="{A12FA001-AC4F-418D-AE19-62706E023703}">
                      <ahyp:hlinkClr xmlns:ahyp="http://schemas.microsoft.com/office/drawing/2018/hyperlinkcolor" val="tx"/>
                    </a:ext>
                  </a:extLst>
                </a:hlinkClick>
              </a:rPr>
              <a:t>https://sqid.toolforge.org/#/view?id=Q34379</a:t>
            </a:r>
            <a:endParaRPr lang="en-US" i="0" dirty="0">
              <a:solidFill>
                <a:schemeClr val="tx1"/>
              </a:solidFill>
            </a:endParaRPr>
          </a:p>
          <a:p>
            <a:pPr lvl="1"/>
            <a:r>
              <a:rPr lang="en-US" i="0" dirty="0">
                <a:solidFill>
                  <a:schemeClr val="tx1"/>
                </a:solidFill>
                <a:hlinkClick r:id="rId4">
                  <a:extLst>
                    <a:ext uri="{A12FA001-AC4F-418D-AE19-62706E023703}">
                      <ahyp:hlinkClr xmlns:ahyp="http://schemas.microsoft.com/office/drawing/2018/hyperlinkcolor" val="tx"/>
                    </a:ext>
                  </a:extLst>
                </a:hlinkClick>
              </a:rPr>
              <a:t>https://prop-explorer.toolforge.org/</a:t>
            </a:r>
            <a:endParaRPr lang="en-US" i="0" dirty="0">
              <a:solidFill>
                <a:schemeClr val="tx1"/>
              </a:solidFill>
            </a:endParaRPr>
          </a:p>
        </p:txBody>
      </p:sp>
      <p:sp>
        <p:nvSpPr>
          <p:cNvPr id="4" name="Text Placeholder 3">
            <a:extLst>
              <a:ext uri="{FF2B5EF4-FFF2-40B4-BE49-F238E27FC236}">
                <a16:creationId xmlns:a16="http://schemas.microsoft.com/office/drawing/2014/main" id="{AFC6A804-2880-F2B2-CAA6-28B73F1A62BC}"/>
              </a:ext>
            </a:extLst>
          </p:cNvPr>
          <p:cNvSpPr>
            <a:spLocks noGrp="1"/>
          </p:cNvSpPr>
          <p:nvPr>
            <p:ph type="body" sz="half" idx="2"/>
          </p:nvPr>
        </p:nvSpPr>
        <p:spPr/>
        <p:txBody>
          <a:bodyPr/>
          <a:lstStyle/>
          <a:p>
            <a:pPr marL="285750" indent="-285750">
              <a:buFont typeface="Wingdings" pitchFamily="2" charset="2"/>
              <a:buChar char="§"/>
            </a:pPr>
            <a:r>
              <a:rPr lang="en-US" dirty="0">
                <a:solidFill>
                  <a:schemeClr val="tx1"/>
                </a:solidFill>
              </a:rPr>
              <a:t>Means of navigating across available properties and the Q-ids associated with them</a:t>
            </a:r>
          </a:p>
          <a:p>
            <a:pPr marL="285750" indent="-285750">
              <a:buFont typeface="Wingdings" pitchFamily="2" charset="2"/>
              <a:buChar char="§"/>
            </a:pPr>
            <a:r>
              <a:rPr lang="en-US" dirty="0">
                <a:solidFill>
                  <a:schemeClr val="tx1"/>
                </a:solidFill>
              </a:rPr>
              <a:t>Sometimes nested in interesting ways, and helpful to see, given some users utilize them outside of their context (e.g. users connecting ‘instrument of teaching’ property not ‘musical instrument’).</a:t>
            </a:r>
          </a:p>
          <a:p>
            <a:endParaRPr lang="en-US" dirty="0"/>
          </a:p>
        </p:txBody>
      </p:sp>
      <p:sp>
        <p:nvSpPr>
          <p:cNvPr id="5" name="Slide Number Placeholder 4">
            <a:extLst>
              <a:ext uri="{FF2B5EF4-FFF2-40B4-BE49-F238E27FC236}">
                <a16:creationId xmlns:a16="http://schemas.microsoft.com/office/drawing/2014/main" id="{F7CAC8F8-D934-3C0B-427A-493C292F5497}"/>
              </a:ext>
            </a:extLst>
          </p:cNvPr>
          <p:cNvSpPr>
            <a:spLocks noGrp="1"/>
          </p:cNvSpPr>
          <p:nvPr>
            <p:ph type="sldNum" sz="quarter" idx="12"/>
          </p:nvPr>
        </p:nvSpPr>
        <p:spPr/>
        <p:txBody>
          <a:bodyPr/>
          <a:lstStyle/>
          <a:p>
            <a:fld id="{69E57DC2-970A-4B3E-BB1C-7A09969E49DF}" type="slidenum">
              <a:rPr lang="en-US" smtClean="0"/>
              <a:pPr/>
              <a:t>7</a:t>
            </a:fld>
            <a:endParaRPr lang="en-US" dirty="0"/>
          </a:p>
        </p:txBody>
      </p:sp>
      <p:grpSp>
        <p:nvGrpSpPr>
          <p:cNvPr id="12" name="Group 11">
            <a:extLst>
              <a:ext uri="{FF2B5EF4-FFF2-40B4-BE49-F238E27FC236}">
                <a16:creationId xmlns:a16="http://schemas.microsoft.com/office/drawing/2014/main" id="{CB572CF1-657D-F68C-3318-909A7FFA24E7}"/>
              </a:ext>
            </a:extLst>
          </p:cNvPr>
          <p:cNvGrpSpPr/>
          <p:nvPr/>
        </p:nvGrpSpPr>
        <p:grpSpPr>
          <a:xfrm>
            <a:off x="51632" y="6446380"/>
            <a:ext cx="3143041" cy="450320"/>
            <a:chOff x="51632" y="6446380"/>
            <a:chExt cx="3143041" cy="450320"/>
          </a:xfrm>
        </p:grpSpPr>
        <p:pic>
          <p:nvPicPr>
            <p:cNvPr id="13" name="Picture 2" descr="mcgill-university-logo-png-transparent cropped - Study Architecture ...">
              <a:extLst>
                <a:ext uri="{FF2B5EF4-FFF2-40B4-BE49-F238E27FC236}">
                  <a16:creationId xmlns:a16="http://schemas.microsoft.com/office/drawing/2014/main" id="{75DAE7E9-C86C-7D33-8867-16070CB7B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inkedMusic · Connecting music databases across genres and formats">
              <a:extLst>
                <a:ext uri="{FF2B5EF4-FFF2-40B4-BE49-F238E27FC236}">
                  <a16:creationId xmlns:a16="http://schemas.microsoft.com/office/drawing/2014/main" id="{06D93D5D-48B2-9EDB-B374-E6C2A3DC04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CMYK 0 100 90 0">
            <a:extLst>
              <a:ext uri="{FF2B5EF4-FFF2-40B4-BE49-F238E27FC236}">
                <a16:creationId xmlns:a16="http://schemas.microsoft.com/office/drawing/2014/main" id="{8969B294-0533-F45F-9FC8-5AEB417C06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1" t="88500" r="-1881"/>
          <a:stretch/>
        </p:blipFill>
        <p:spPr bwMode="auto">
          <a:xfrm>
            <a:off x="0" y="-72368"/>
            <a:ext cx="12496800" cy="28659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B07AB24E-7424-0D12-73D3-AF29988DC07C}"/>
              </a:ext>
            </a:extLst>
          </p:cNvPr>
          <p:cNvGrpSpPr/>
          <p:nvPr/>
        </p:nvGrpSpPr>
        <p:grpSpPr>
          <a:xfrm>
            <a:off x="459997" y="-72368"/>
            <a:ext cx="11272005" cy="7721614"/>
            <a:chOff x="0" y="199179"/>
            <a:chExt cx="11272005" cy="7721614"/>
          </a:xfrm>
        </p:grpSpPr>
        <p:grpSp>
          <p:nvGrpSpPr>
            <p:cNvPr id="23" name="Group 22">
              <a:extLst>
                <a:ext uri="{FF2B5EF4-FFF2-40B4-BE49-F238E27FC236}">
                  <a16:creationId xmlns:a16="http://schemas.microsoft.com/office/drawing/2014/main" id="{CD511651-5CB4-783E-A343-313E542793A8}"/>
                </a:ext>
              </a:extLst>
            </p:cNvPr>
            <p:cNvGrpSpPr/>
            <p:nvPr/>
          </p:nvGrpSpPr>
          <p:grpSpPr>
            <a:xfrm>
              <a:off x="0" y="199179"/>
              <a:ext cx="11272005" cy="7721614"/>
              <a:chOff x="0" y="199179"/>
              <a:chExt cx="11272005" cy="7721614"/>
            </a:xfrm>
          </p:grpSpPr>
          <p:grpSp>
            <p:nvGrpSpPr>
              <p:cNvPr id="19" name="Group 18">
                <a:extLst>
                  <a:ext uri="{FF2B5EF4-FFF2-40B4-BE49-F238E27FC236}">
                    <a16:creationId xmlns:a16="http://schemas.microsoft.com/office/drawing/2014/main" id="{E07DCC8A-44E4-5FDB-4AE9-24769CF5F1F7}"/>
                  </a:ext>
                </a:extLst>
              </p:cNvPr>
              <p:cNvGrpSpPr/>
              <p:nvPr/>
            </p:nvGrpSpPr>
            <p:grpSpPr>
              <a:xfrm>
                <a:off x="0" y="199179"/>
                <a:ext cx="11272005" cy="7721614"/>
                <a:chOff x="0" y="-451618"/>
                <a:chExt cx="11272005" cy="7721614"/>
              </a:xfrm>
            </p:grpSpPr>
            <p:pic>
              <p:nvPicPr>
                <p:cNvPr id="7" name="Picture 6" descr="A screenshot of a computer&#10;&#10;Description automatically generated">
                  <a:extLst>
                    <a:ext uri="{FF2B5EF4-FFF2-40B4-BE49-F238E27FC236}">
                      <a16:creationId xmlns:a16="http://schemas.microsoft.com/office/drawing/2014/main" id="{7AC66B9C-285E-4739-E128-CD526B49AF0A}"/>
                    </a:ext>
                  </a:extLst>
                </p:cNvPr>
                <p:cNvPicPr>
                  <a:picLocks noChangeAspect="1"/>
                </p:cNvPicPr>
                <p:nvPr/>
              </p:nvPicPr>
              <p:blipFill>
                <a:blip r:embed="rId8"/>
                <a:stretch>
                  <a:fillRect/>
                </a:stretch>
              </p:blipFill>
              <p:spPr>
                <a:xfrm>
                  <a:off x="0" y="-451618"/>
                  <a:ext cx="11272005" cy="7721614"/>
                </a:xfrm>
                <a:prstGeom prst="rect">
                  <a:avLst/>
                </a:prstGeom>
              </p:spPr>
            </p:pic>
            <p:sp>
              <p:nvSpPr>
                <p:cNvPr id="15" name="Rectangle 14">
                  <a:extLst>
                    <a:ext uri="{FF2B5EF4-FFF2-40B4-BE49-F238E27FC236}">
                      <a16:creationId xmlns:a16="http://schemas.microsoft.com/office/drawing/2014/main" id="{87899947-302F-A796-8C2A-AFD8B6D35A79}"/>
                    </a:ext>
                  </a:extLst>
                </p:cNvPr>
                <p:cNvSpPr/>
                <p:nvPr/>
              </p:nvSpPr>
              <p:spPr>
                <a:xfrm>
                  <a:off x="4257675" y="1452618"/>
                  <a:ext cx="2800350" cy="1719207"/>
                </a:xfrm>
                <a:prstGeom prst="rect">
                  <a:avLst/>
                </a:prstGeom>
                <a:noFill/>
                <a:ln>
                  <a:solidFill>
                    <a:srgbClr val="FF0000"/>
                  </a:solidFill>
                </a:ln>
                <a:effectLst>
                  <a:glow rad="66744">
                    <a:srgbClr val="FF0000">
                      <a:alpha val="4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5FAA7F7-0ED9-9331-D07D-29377568422A}"/>
                    </a:ext>
                  </a:extLst>
                </p:cNvPr>
                <p:cNvSpPr/>
                <p:nvPr/>
              </p:nvSpPr>
              <p:spPr>
                <a:xfrm>
                  <a:off x="4257675" y="3220355"/>
                  <a:ext cx="2800350" cy="659497"/>
                </a:xfrm>
                <a:prstGeom prst="rect">
                  <a:avLst/>
                </a:prstGeom>
                <a:noFill/>
                <a:ln>
                  <a:solidFill>
                    <a:srgbClr val="FF0000"/>
                  </a:solidFill>
                </a:ln>
                <a:effectLst>
                  <a:glow rad="26956">
                    <a:srgbClr val="FF0000">
                      <a:alpha val="4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3EAB34-58E6-B604-4B34-6209A54443C2}"/>
                  </a:ext>
                </a:extLst>
              </p:cNvPr>
              <p:cNvSpPr/>
              <p:nvPr/>
            </p:nvSpPr>
            <p:spPr>
              <a:xfrm>
                <a:off x="4257675" y="5917518"/>
                <a:ext cx="2800350" cy="1094448"/>
              </a:xfrm>
              <a:prstGeom prst="rect">
                <a:avLst/>
              </a:prstGeom>
              <a:noFill/>
              <a:ln>
                <a:solidFill>
                  <a:srgbClr val="7030A0"/>
                </a:solidFill>
              </a:ln>
              <a:effectLst>
                <a:glow rad="62644">
                  <a:srgbClr val="7030A0">
                    <a:alpha val="4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C123CF7-7C3D-6BC1-9A0E-DA6C519B389C}"/>
                </a:ext>
              </a:extLst>
            </p:cNvPr>
            <p:cNvSpPr/>
            <p:nvPr/>
          </p:nvSpPr>
          <p:spPr>
            <a:xfrm>
              <a:off x="4257675" y="1506631"/>
              <a:ext cx="2800350" cy="596784"/>
            </a:xfrm>
            <a:prstGeom prst="rect">
              <a:avLst/>
            </a:prstGeom>
            <a:noFill/>
            <a:ln>
              <a:solidFill>
                <a:srgbClr val="FF0000"/>
              </a:solidFill>
            </a:ln>
            <a:effectLst>
              <a:glow rad="26956">
                <a:srgbClr val="FF0000">
                  <a:alpha val="4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79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509DFA8-71A5-C670-60EA-C47DFC19710C}"/>
              </a:ext>
            </a:extLst>
          </p:cNvPr>
          <p:cNvGrpSpPr/>
          <p:nvPr/>
        </p:nvGrpSpPr>
        <p:grpSpPr>
          <a:xfrm>
            <a:off x="51632" y="6446380"/>
            <a:ext cx="3143041" cy="450320"/>
            <a:chOff x="51632" y="6446380"/>
            <a:chExt cx="3143041" cy="450320"/>
          </a:xfrm>
        </p:grpSpPr>
        <p:pic>
          <p:nvPicPr>
            <p:cNvPr id="25" name="Picture 2" descr="mcgill-university-logo-png-transparent cropped - Study Architecture ...">
              <a:extLst>
                <a:ext uri="{FF2B5EF4-FFF2-40B4-BE49-F238E27FC236}">
                  <a16:creationId xmlns:a16="http://schemas.microsoft.com/office/drawing/2014/main" id="{8D046EBC-29D3-5EEA-A9FF-5D6D50877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 y="6446380"/>
              <a:ext cx="1253063" cy="4503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LinkedMusic · Connecting music databases across genres and formats">
              <a:extLst>
                <a:ext uri="{FF2B5EF4-FFF2-40B4-BE49-F238E27FC236}">
                  <a16:creationId xmlns:a16="http://schemas.microsoft.com/office/drawing/2014/main" id="{6197958B-352A-79D9-1E5E-896481301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02" y="6447345"/>
              <a:ext cx="1654371" cy="365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9AA39CE3-EDD2-84F5-5712-C1A0B06B6F9B}"/>
              </a:ext>
            </a:extLst>
          </p:cNvPr>
          <p:cNvSpPr>
            <a:spLocks noGrp="1"/>
          </p:cNvSpPr>
          <p:nvPr>
            <p:ph type="title"/>
          </p:nvPr>
        </p:nvSpPr>
        <p:spPr/>
        <p:txBody>
          <a:bodyPr/>
          <a:lstStyle/>
          <a:p>
            <a:r>
              <a:rPr lang="en-US" dirty="0">
                <a:solidFill>
                  <a:schemeClr val="tx1"/>
                </a:solidFill>
              </a:rPr>
              <a:t>Initial query</a:t>
            </a:r>
          </a:p>
        </p:txBody>
      </p:sp>
      <p:sp>
        <p:nvSpPr>
          <p:cNvPr id="23" name="Slide Number Placeholder 22">
            <a:extLst>
              <a:ext uri="{FF2B5EF4-FFF2-40B4-BE49-F238E27FC236}">
                <a16:creationId xmlns:a16="http://schemas.microsoft.com/office/drawing/2014/main" id="{DA18EA1A-C9CD-A4C2-5E6F-2C802F482E2D}"/>
              </a:ext>
            </a:extLst>
          </p:cNvPr>
          <p:cNvSpPr>
            <a:spLocks noGrp="1"/>
          </p:cNvSpPr>
          <p:nvPr>
            <p:ph type="sldNum" sz="quarter" idx="12"/>
          </p:nvPr>
        </p:nvSpPr>
        <p:spPr/>
        <p:txBody>
          <a:bodyPr/>
          <a:lstStyle/>
          <a:p>
            <a:fld id="{69E57DC2-970A-4B3E-BB1C-7A09969E49DF}" type="slidenum">
              <a:rPr lang="en-US" smtClean="0"/>
              <a:t>8</a:t>
            </a:fld>
            <a:endParaRPr lang="en-US" dirty="0"/>
          </a:p>
        </p:txBody>
      </p:sp>
      <p:sp>
        <p:nvSpPr>
          <p:cNvPr id="3" name="TextBox 2">
            <a:extLst>
              <a:ext uri="{FF2B5EF4-FFF2-40B4-BE49-F238E27FC236}">
                <a16:creationId xmlns:a16="http://schemas.microsoft.com/office/drawing/2014/main" id="{DAA1B9B8-5FA9-187A-E58A-E405B81B235E}"/>
              </a:ext>
            </a:extLst>
          </p:cNvPr>
          <p:cNvSpPr txBox="1"/>
          <p:nvPr/>
        </p:nvSpPr>
        <p:spPr>
          <a:xfrm>
            <a:off x="2043113" y="1614488"/>
            <a:ext cx="2886075" cy="369332"/>
          </a:xfrm>
          <a:prstGeom prst="rect">
            <a:avLst/>
          </a:prstGeom>
          <a:noFill/>
        </p:spPr>
        <p:txBody>
          <a:bodyPr wrap="square" rtlCol="0">
            <a:spAutoFit/>
          </a:bodyPr>
          <a:lstStyle/>
          <a:p>
            <a:r>
              <a:rPr lang="en-US" dirty="0"/>
              <a:t>7,074 items</a:t>
            </a:r>
          </a:p>
        </p:txBody>
      </p:sp>
      <p:pic>
        <p:nvPicPr>
          <p:cNvPr id="11" name="Picture 10" descr="A screenshot of a list of drums&#10;&#10;Description automatically generated">
            <a:extLst>
              <a:ext uri="{FF2B5EF4-FFF2-40B4-BE49-F238E27FC236}">
                <a16:creationId xmlns:a16="http://schemas.microsoft.com/office/drawing/2014/main" id="{A0125813-2A3F-7017-E062-12BC7D7426B4}"/>
              </a:ext>
            </a:extLst>
          </p:cNvPr>
          <p:cNvPicPr>
            <a:picLocks noChangeAspect="1"/>
          </p:cNvPicPr>
          <p:nvPr/>
        </p:nvPicPr>
        <p:blipFill>
          <a:blip r:embed="rId5"/>
          <a:stretch>
            <a:fillRect/>
          </a:stretch>
        </p:blipFill>
        <p:spPr>
          <a:xfrm>
            <a:off x="3581401" y="698858"/>
            <a:ext cx="8724900" cy="5840054"/>
          </a:xfrm>
          <a:prstGeom prst="rect">
            <a:avLst/>
          </a:prstGeom>
        </p:spPr>
      </p:pic>
      <p:pic>
        <p:nvPicPr>
          <p:cNvPr id="13" name="Picture 12" descr="A screenshot of a music list&#10;&#10;Description automatically generated">
            <a:extLst>
              <a:ext uri="{FF2B5EF4-FFF2-40B4-BE49-F238E27FC236}">
                <a16:creationId xmlns:a16="http://schemas.microsoft.com/office/drawing/2014/main" id="{35668779-875D-2B8D-7CB1-7D31ED31A389}"/>
              </a:ext>
            </a:extLst>
          </p:cNvPr>
          <p:cNvPicPr>
            <a:picLocks noChangeAspect="1"/>
          </p:cNvPicPr>
          <p:nvPr/>
        </p:nvPicPr>
        <p:blipFill>
          <a:blip r:embed="rId6"/>
          <a:stretch>
            <a:fillRect/>
          </a:stretch>
        </p:blipFill>
        <p:spPr>
          <a:xfrm>
            <a:off x="172243" y="2171700"/>
            <a:ext cx="7065963" cy="6385975"/>
          </a:xfrm>
          <a:prstGeom prst="rect">
            <a:avLst/>
          </a:prstGeom>
        </p:spPr>
      </p:pic>
      <p:pic>
        <p:nvPicPr>
          <p:cNvPr id="15" name="Picture 14">
            <a:extLst>
              <a:ext uri="{FF2B5EF4-FFF2-40B4-BE49-F238E27FC236}">
                <a16:creationId xmlns:a16="http://schemas.microsoft.com/office/drawing/2014/main" id="{42B4F5B1-050D-BBAB-E67A-E0E6FD13DD9D}"/>
              </a:ext>
            </a:extLst>
          </p:cNvPr>
          <p:cNvPicPr>
            <a:picLocks noChangeAspect="1"/>
          </p:cNvPicPr>
          <p:nvPr/>
        </p:nvPicPr>
        <p:blipFill>
          <a:blip r:embed="rId7"/>
          <a:srcRect/>
          <a:stretch/>
        </p:blipFill>
        <p:spPr>
          <a:xfrm>
            <a:off x="10406029" y="79897"/>
            <a:ext cx="1043179" cy="6838623"/>
          </a:xfrm>
          <a:prstGeom prst="rect">
            <a:avLst/>
          </a:prstGeom>
        </p:spPr>
      </p:pic>
      <p:pic>
        <p:nvPicPr>
          <p:cNvPr id="29" name="Picture 6" descr="CMYK 0 100 90 0">
            <a:extLst>
              <a:ext uri="{FF2B5EF4-FFF2-40B4-BE49-F238E27FC236}">
                <a16:creationId xmlns:a16="http://schemas.microsoft.com/office/drawing/2014/main" id="{2B7CF9A9-0BA1-5E98-A5AD-0F59FBA055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81" t="88500" r="-1881"/>
          <a:stretch/>
        </p:blipFill>
        <p:spPr bwMode="auto">
          <a:xfrm>
            <a:off x="-66676" y="-80963"/>
            <a:ext cx="13297377" cy="30495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ideshow Bob Rake GIFs | Tenor">
            <a:extLst>
              <a:ext uri="{FF2B5EF4-FFF2-40B4-BE49-F238E27FC236}">
                <a16:creationId xmlns:a16="http://schemas.microsoft.com/office/drawing/2014/main" id="{643AFD42-D064-4138-693C-1BEAD7FA52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2315"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0183A5-3FDB-7A30-D7C6-278A88A8A94E}"/>
              </a:ext>
            </a:extLst>
          </p:cNvPr>
          <p:cNvSpPr>
            <a:spLocks noGrp="1"/>
          </p:cNvSpPr>
          <p:nvPr>
            <p:ph type="sldNum" sz="quarter" idx="12"/>
          </p:nvPr>
        </p:nvSpPr>
        <p:spPr/>
        <p:txBody>
          <a:bodyPr/>
          <a:lstStyle/>
          <a:p>
            <a:fld id="{69E57DC2-970A-4B3E-BB1C-7A09969E49DF}" type="slidenum">
              <a:rPr lang="en-US" smtClean="0"/>
              <a:t>9</a:t>
            </a:fld>
            <a:endParaRPr lang="en-US" dirty="0"/>
          </a:p>
        </p:txBody>
      </p:sp>
      <p:grpSp>
        <p:nvGrpSpPr>
          <p:cNvPr id="19" name="Group 18">
            <a:extLst>
              <a:ext uri="{FF2B5EF4-FFF2-40B4-BE49-F238E27FC236}">
                <a16:creationId xmlns:a16="http://schemas.microsoft.com/office/drawing/2014/main" id="{D174E240-CEA2-8EFC-7602-92E4A57B028F}"/>
              </a:ext>
            </a:extLst>
          </p:cNvPr>
          <p:cNvGrpSpPr/>
          <p:nvPr/>
        </p:nvGrpSpPr>
        <p:grpSpPr>
          <a:xfrm>
            <a:off x="388910" y="132352"/>
            <a:ext cx="11414179" cy="6582768"/>
            <a:chOff x="175235" y="-286"/>
            <a:chExt cx="11414179" cy="6582768"/>
          </a:xfrm>
        </p:grpSpPr>
        <p:grpSp>
          <p:nvGrpSpPr>
            <p:cNvPr id="18" name="Group 17">
              <a:extLst>
                <a:ext uri="{FF2B5EF4-FFF2-40B4-BE49-F238E27FC236}">
                  <a16:creationId xmlns:a16="http://schemas.microsoft.com/office/drawing/2014/main" id="{C51D1435-497D-9D48-C1B8-DFB041223674}"/>
                </a:ext>
              </a:extLst>
            </p:cNvPr>
            <p:cNvGrpSpPr/>
            <p:nvPr/>
          </p:nvGrpSpPr>
          <p:grpSpPr>
            <a:xfrm>
              <a:off x="175235" y="408694"/>
              <a:ext cx="11414179" cy="6173788"/>
              <a:chOff x="175235" y="365125"/>
              <a:chExt cx="11414179" cy="6173788"/>
            </a:xfrm>
          </p:grpSpPr>
          <p:pic>
            <p:nvPicPr>
              <p:cNvPr id="4" name="Picture 3">
                <a:extLst>
                  <a:ext uri="{FF2B5EF4-FFF2-40B4-BE49-F238E27FC236}">
                    <a16:creationId xmlns:a16="http://schemas.microsoft.com/office/drawing/2014/main" id="{E208735A-15E8-0FD8-2963-6C4E250507BF}"/>
                  </a:ext>
                </a:extLst>
              </p:cNvPr>
              <p:cNvPicPr>
                <a:picLocks noChangeAspect="1"/>
              </p:cNvPicPr>
              <p:nvPr/>
            </p:nvPicPr>
            <p:blipFill>
              <a:blip r:embed="rId3"/>
              <a:srcRect/>
              <a:stretch/>
            </p:blipFill>
            <p:spPr>
              <a:xfrm>
                <a:off x="175235" y="365125"/>
                <a:ext cx="3776297" cy="6123082"/>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B39F1CEE-2172-F7D1-2D25-8808691DE7B0}"/>
                  </a:ext>
                </a:extLst>
              </p:cNvPr>
              <p:cNvPicPr>
                <a:picLocks noChangeAspect="1"/>
              </p:cNvPicPr>
              <p:nvPr/>
            </p:nvPicPr>
            <p:blipFill>
              <a:blip r:embed="rId4"/>
              <a:stretch>
                <a:fillRect/>
              </a:stretch>
            </p:blipFill>
            <p:spPr>
              <a:xfrm>
                <a:off x="4100512" y="382263"/>
                <a:ext cx="3759200" cy="6156649"/>
              </a:xfrm>
              <a:prstGeom prst="rect">
                <a:avLst/>
              </a:prstGeom>
            </p:spPr>
          </p:pic>
          <p:pic>
            <p:nvPicPr>
              <p:cNvPr id="8" name="Picture 7">
                <a:extLst>
                  <a:ext uri="{FF2B5EF4-FFF2-40B4-BE49-F238E27FC236}">
                    <a16:creationId xmlns:a16="http://schemas.microsoft.com/office/drawing/2014/main" id="{089A85BA-00C6-8753-F7BC-AC05D4A6409B}"/>
                  </a:ext>
                </a:extLst>
              </p:cNvPr>
              <p:cNvPicPr>
                <a:picLocks noChangeAspect="1"/>
              </p:cNvPicPr>
              <p:nvPr/>
            </p:nvPicPr>
            <p:blipFill>
              <a:blip r:embed="rId5"/>
              <a:srcRect/>
              <a:stretch/>
            </p:blipFill>
            <p:spPr>
              <a:xfrm>
                <a:off x="8008692" y="382263"/>
                <a:ext cx="3580722" cy="6156650"/>
              </a:xfrm>
              <a:prstGeom prst="rect">
                <a:avLst/>
              </a:prstGeom>
            </p:spPr>
          </p:pic>
        </p:grpSp>
        <p:grpSp>
          <p:nvGrpSpPr>
            <p:cNvPr id="11" name="Group 10">
              <a:extLst>
                <a:ext uri="{FF2B5EF4-FFF2-40B4-BE49-F238E27FC236}">
                  <a16:creationId xmlns:a16="http://schemas.microsoft.com/office/drawing/2014/main" id="{6598720D-A929-5093-B2C1-11261DD76A95}"/>
                </a:ext>
              </a:extLst>
            </p:cNvPr>
            <p:cNvGrpSpPr/>
            <p:nvPr/>
          </p:nvGrpSpPr>
          <p:grpSpPr>
            <a:xfrm>
              <a:off x="175235" y="12930"/>
              <a:ext cx="2694092" cy="382548"/>
              <a:chOff x="175235" y="12930"/>
              <a:chExt cx="2694092" cy="382548"/>
            </a:xfrm>
          </p:grpSpPr>
          <p:sp>
            <p:nvSpPr>
              <p:cNvPr id="9" name="TextBox 8">
                <a:extLst>
                  <a:ext uri="{FF2B5EF4-FFF2-40B4-BE49-F238E27FC236}">
                    <a16:creationId xmlns:a16="http://schemas.microsoft.com/office/drawing/2014/main" id="{6898F2C9-9229-09BC-C424-0CBF1CCD2EED}"/>
                  </a:ext>
                </a:extLst>
              </p:cNvPr>
              <p:cNvSpPr txBox="1"/>
              <p:nvPr/>
            </p:nvSpPr>
            <p:spPr>
              <a:xfrm>
                <a:off x="175235" y="12930"/>
                <a:ext cx="849913" cy="369332"/>
              </a:xfrm>
              <a:prstGeom prst="rect">
                <a:avLst/>
              </a:prstGeom>
              <a:noFill/>
            </p:spPr>
            <p:txBody>
              <a:bodyPr wrap="none" rtlCol="0">
                <a:spAutoFit/>
              </a:bodyPr>
              <a:lstStyle/>
              <a:p>
                <a:r>
                  <a:rPr lang="en-US" dirty="0"/>
                  <a:t>INITIAL</a:t>
                </a:r>
              </a:p>
            </p:txBody>
          </p:sp>
          <p:sp>
            <p:nvSpPr>
              <p:cNvPr id="10" name="TextBox 9">
                <a:extLst>
                  <a:ext uri="{FF2B5EF4-FFF2-40B4-BE49-F238E27FC236}">
                    <a16:creationId xmlns:a16="http://schemas.microsoft.com/office/drawing/2014/main" id="{19FD35C8-7DC0-C13D-A13B-C257BBB26E9A}"/>
                  </a:ext>
                </a:extLst>
              </p:cNvPr>
              <p:cNvSpPr txBox="1"/>
              <p:nvPr/>
            </p:nvSpPr>
            <p:spPr>
              <a:xfrm>
                <a:off x="1656494" y="26146"/>
                <a:ext cx="1212833" cy="369332"/>
              </a:xfrm>
              <a:prstGeom prst="rect">
                <a:avLst/>
              </a:prstGeom>
              <a:noFill/>
            </p:spPr>
            <p:txBody>
              <a:bodyPr wrap="none" rtlCol="0">
                <a:spAutoFit/>
              </a:bodyPr>
              <a:lstStyle/>
              <a:p>
                <a:r>
                  <a:rPr lang="en-US" dirty="0"/>
                  <a:t>‘fr’ specific</a:t>
                </a:r>
              </a:p>
            </p:txBody>
          </p:sp>
        </p:grpSp>
        <p:grpSp>
          <p:nvGrpSpPr>
            <p:cNvPr id="12" name="Group 11">
              <a:extLst>
                <a:ext uri="{FF2B5EF4-FFF2-40B4-BE49-F238E27FC236}">
                  <a16:creationId xmlns:a16="http://schemas.microsoft.com/office/drawing/2014/main" id="{5A2299E8-32D1-58BC-2077-1B71EB8B2BC3}"/>
                </a:ext>
              </a:extLst>
            </p:cNvPr>
            <p:cNvGrpSpPr/>
            <p:nvPr/>
          </p:nvGrpSpPr>
          <p:grpSpPr>
            <a:xfrm>
              <a:off x="4085745" y="-286"/>
              <a:ext cx="2694092" cy="382548"/>
              <a:chOff x="175235" y="12930"/>
              <a:chExt cx="2694092" cy="382548"/>
            </a:xfrm>
          </p:grpSpPr>
          <p:sp>
            <p:nvSpPr>
              <p:cNvPr id="13" name="TextBox 12">
                <a:extLst>
                  <a:ext uri="{FF2B5EF4-FFF2-40B4-BE49-F238E27FC236}">
                    <a16:creationId xmlns:a16="http://schemas.microsoft.com/office/drawing/2014/main" id="{66CC01A4-1950-2089-8BA3-D1504200AE89}"/>
                  </a:ext>
                </a:extLst>
              </p:cNvPr>
              <p:cNvSpPr txBox="1"/>
              <p:nvPr/>
            </p:nvSpPr>
            <p:spPr>
              <a:xfrm>
                <a:off x="175235" y="12930"/>
                <a:ext cx="849913" cy="369332"/>
              </a:xfrm>
              <a:prstGeom prst="rect">
                <a:avLst/>
              </a:prstGeom>
              <a:noFill/>
            </p:spPr>
            <p:txBody>
              <a:bodyPr wrap="none" rtlCol="0">
                <a:spAutoFit/>
              </a:bodyPr>
              <a:lstStyle/>
              <a:p>
                <a:r>
                  <a:rPr lang="en-US" dirty="0"/>
                  <a:t>INITIAL</a:t>
                </a:r>
              </a:p>
            </p:txBody>
          </p:sp>
          <p:sp>
            <p:nvSpPr>
              <p:cNvPr id="14" name="TextBox 13">
                <a:extLst>
                  <a:ext uri="{FF2B5EF4-FFF2-40B4-BE49-F238E27FC236}">
                    <a16:creationId xmlns:a16="http://schemas.microsoft.com/office/drawing/2014/main" id="{C21535BE-14E2-F044-B564-D1054D3CCF40}"/>
                  </a:ext>
                </a:extLst>
              </p:cNvPr>
              <p:cNvSpPr txBox="1"/>
              <p:nvPr/>
            </p:nvSpPr>
            <p:spPr>
              <a:xfrm>
                <a:off x="1656494" y="26146"/>
                <a:ext cx="1212833" cy="369332"/>
              </a:xfrm>
              <a:prstGeom prst="rect">
                <a:avLst/>
              </a:prstGeom>
              <a:noFill/>
            </p:spPr>
            <p:txBody>
              <a:bodyPr wrap="none" rtlCol="0">
                <a:spAutoFit/>
              </a:bodyPr>
              <a:lstStyle/>
              <a:p>
                <a:r>
                  <a:rPr lang="en-US" dirty="0"/>
                  <a:t>‘fr’ specific</a:t>
                </a:r>
              </a:p>
            </p:txBody>
          </p:sp>
        </p:grpSp>
        <p:grpSp>
          <p:nvGrpSpPr>
            <p:cNvPr id="15" name="Group 14">
              <a:extLst>
                <a:ext uri="{FF2B5EF4-FFF2-40B4-BE49-F238E27FC236}">
                  <a16:creationId xmlns:a16="http://schemas.microsoft.com/office/drawing/2014/main" id="{E4EE2409-B6C3-FE49-F618-472C27D2F4CF}"/>
                </a:ext>
              </a:extLst>
            </p:cNvPr>
            <p:cNvGrpSpPr/>
            <p:nvPr/>
          </p:nvGrpSpPr>
          <p:grpSpPr>
            <a:xfrm>
              <a:off x="8008692" y="26146"/>
              <a:ext cx="2694092" cy="382548"/>
              <a:chOff x="175235" y="12930"/>
              <a:chExt cx="2694092" cy="382548"/>
            </a:xfrm>
          </p:grpSpPr>
          <p:sp>
            <p:nvSpPr>
              <p:cNvPr id="16" name="TextBox 15">
                <a:extLst>
                  <a:ext uri="{FF2B5EF4-FFF2-40B4-BE49-F238E27FC236}">
                    <a16:creationId xmlns:a16="http://schemas.microsoft.com/office/drawing/2014/main" id="{C13E226E-1026-1CB4-CAE6-5AEBACBE7911}"/>
                  </a:ext>
                </a:extLst>
              </p:cNvPr>
              <p:cNvSpPr txBox="1"/>
              <p:nvPr/>
            </p:nvSpPr>
            <p:spPr>
              <a:xfrm>
                <a:off x="175235" y="12930"/>
                <a:ext cx="849913" cy="369332"/>
              </a:xfrm>
              <a:prstGeom prst="rect">
                <a:avLst/>
              </a:prstGeom>
              <a:noFill/>
            </p:spPr>
            <p:txBody>
              <a:bodyPr wrap="none" rtlCol="0">
                <a:spAutoFit/>
              </a:bodyPr>
              <a:lstStyle/>
              <a:p>
                <a:r>
                  <a:rPr lang="en-US" dirty="0"/>
                  <a:t>INITIAL</a:t>
                </a:r>
              </a:p>
            </p:txBody>
          </p:sp>
          <p:sp>
            <p:nvSpPr>
              <p:cNvPr id="17" name="TextBox 16">
                <a:extLst>
                  <a:ext uri="{FF2B5EF4-FFF2-40B4-BE49-F238E27FC236}">
                    <a16:creationId xmlns:a16="http://schemas.microsoft.com/office/drawing/2014/main" id="{5293C802-0CE6-CB1B-63A7-7B194EC6FC8C}"/>
                  </a:ext>
                </a:extLst>
              </p:cNvPr>
              <p:cNvSpPr txBox="1"/>
              <p:nvPr/>
            </p:nvSpPr>
            <p:spPr>
              <a:xfrm>
                <a:off x="1656494" y="26146"/>
                <a:ext cx="1212833" cy="369332"/>
              </a:xfrm>
              <a:prstGeom prst="rect">
                <a:avLst/>
              </a:prstGeom>
              <a:noFill/>
            </p:spPr>
            <p:txBody>
              <a:bodyPr wrap="none" rtlCol="0">
                <a:spAutoFit/>
              </a:bodyPr>
              <a:lstStyle/>
              <a:p>
                <a:r>
                  <a:rPr lang="en-US" dirty="0"/>
                  <a:t>‘fr’ specific</a:t>
                </a:r>
              </a:p>
            </p:txBody>
          </p:sp>
        </p:grpSp>
      </p:grpSp>
    </p:spTree>
    <p:extLst>
      <p:ext uri="{BB962C8B-B14F-4D97-AF65-F5344CB8AC3E}">
        <p14:creationId xmlns:p14="http://schemas.microsoft.com/office/powerpoint/2010/main" val="26444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18185</TotalTime>
  <Words>3374</Words>
  <Application>Microsoft Macintosh PowerPoint</Application>
  <PresentationFormat>Widescreen</PresentationFormat>
  <Paragraphs>191</Paragraphs>
  <Slides>14</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Linux Libertine</vt:lpstr>
      <vt:lpstr>Wingdings</vt:lpstr>
      <vt:lpstr>Office Theme</vt:lpstr>
      <vt:lpstr>Musical instruments in wikidata</vt:lpstr>
      <vt:lpstr>Terminology</vt:lpstr>
      <vt:lpstr>Steve Hankinson, Hambone artist</vt:lpstr>
      <vt:lpstr>Terminology</vt:lpstr>
      <vt:lpstr>Initial query</vt:lpstr>
      <vt:lpstr>Q problems</vt:lpstr>
      <vt:lpstr>Helpful – navigating properties, finding hierarchies and contributing databases</vt:lpstr>
      <vt:lpstr>Initial query</vt:lpstr>
      <vt:lpstr>PowerPoint Presentation</vt:lpstr>
      <vt:lpstr>PowerPoint Presentation</vt:lpstr>
      <vt:lpstr>Some problems</vt:lpstr>
      <vt:lpstr>PowerPoint Presentation</vt:lpstr>
      <vt:lpstr>Notes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Musical instruments in wikidata</dc:title>
  <dc:creator>Bouressa, Kyrie</dc:creator>
  <cp:lastModifiedBy>Bouressa, Kyrie</cp:lastModifiedBy>
  <cp:revision>21</cp:revision>
  <dcterms:created xsi:type="dcterms:W3CDTF">2023-10-11T18:46:57Z</dcterms:created>
  <dcterms:modified xsi:type="dcterms:W3CDTF">2023-10-24T17:18:53Z</dcterms:modified>
</cp:coreProperties>
</file>